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257" r:id="rId3"/>
    <p:sldId id="261" r:id="rId4"/>
    <p:sldId id="273" r:id="rId5"/>
    <p:sldId id="259" r:id="rId6"/>
    <p:sldId id="278" r:id="rId7"/>
    <p:sldId id="264" r:id="rId8"/>
    <p:sldId id="322" r:id="rId9"/>
    <p:sldId id="263" r:id="rId10"/>
    <p:sldId id="320" r:id="rId11"/>
    <p:sldId id="321" r:id="rId12"/>
    <p:sldId id="265" r:id="rId13"/>
    <p:sldId id="266" r:id="rId14"/>
    <p:sldId id="279" r:id="rId15"/>
    <p:sldId id="267" r:id="rId16"/>
    <p:sldId id="280" r:id="rId17"/>
    <p:sldId id="269" r:id="rId18"/>
    <p:sldId id="272" r:id="rId19"/>
    <p:sldId id="281" r:id="rId20"/>
    <p:sldId id="308" r:id="rId21"/>
    <p:sldId id="290" r:id="rId22"/>
    <p:sldId id="283" r:id="rId23"/>
    <p:sldId id="291" r:id="rId24"/>
    <p:sldId id="285" r:id="rId25"/>
    <p:sldId id="292" r:id="rId26"/>
    <p:sldId id="293" r:id="rId27"/>
    <p:sldId id="294" r:id="rId28"/>
    <p:sldId id="295" r:id="rId29"/>
    <p:sldId id="309" r:id="rId30"/>
    <p:sldId id="310" r:id="rId31"/>
    <p:sldId id="311" r:id="rId32"/>
    <p:sldId id="315" r:id="rId33"/>
    <p:sldId id="316" r:id="rId34"/>
    <p:sldId id="302" r:id="rId35"/>
    <p:sldId id="303" r:id="rId36"/>
    <p:sldId id="317" r:id="rId37"/>
    <p:sldId id="318" r:id="rId38"/>
    <p:sldId id="319" r:id="rId39"/>
    <p:sldId id="305" r:id="rId40"/>
    <p:sldId id="306"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01" autoAdjust="0"/>
    <p:restoredTop sz="69095" autoAdjust="0"/>
  </p:normalViewPr>
  <p:slideViewPr>
    <p:cSldViewPr snapToGrid="0">
      <p:cViewPr varScale="1">
        <p:scale>
          <a:sx n="79" d="100"/>
          <a:sy n="79" d="100"/>
        </p:scale>
        <p:origin x="133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BF5B30A-FBF0-49E5-B4FB-C6D857E864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6EEDD2C6-BE16-439A-AC18-571553D925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5ADA28-1EA4-4C91-BE1D-D13FCC8485AC}" type="datetimeFigureOut">
              <a:rPr lang="fr-FR" smtClean="0"/>
              <a:t>24/06/2022</a:t>
            </a:fld>
            <a:endParaRPr lang="fr-FR"/>
          </a:p>
        </p:txBody>
      </p:sp>
      <p:sp>
        <p:nvSpPr>
          <p:cNvPr id="4" name="Espace réservé du pied de page 3">
            <a:extLst>
              <a:ext uri="{FF2B5EF4-FFF2-40B4-BE49-F238E27FC236}">
                <a16:creationId xmlns:a16="http://schemas.microsoft.com/office/drawing/2014/main" id="{7878835A-7F61-4A0E-9D96-E9893DDAE8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7A0811B7-F92B-4152-B05D-B1CA29E66C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0C3363-7D2A-4FAE-B39A-7D4EA310D7BF}" type="slidenum">
              <a:rPr lang="fr-FR" smtClean="0"/>
              <a:t>‹N°›</a:t>
            </a:fld>
            <a:endParaRPr lang="fr-FR"/>
          </a:p>
        </p:txBody>
      </p:sp>
    </p:spTree>
    <p:extLst>
      <p:ext uri="{BB962C8B-B14F-4D97-AF65-F5344CB8AC3E}">
        <p14:creationId xmlns:p14="http://schemas.microsoft.com/office/powerpoint/2010/main" val="26336273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1044C-4229-4E3B-9EB5-0E2B1486E67C}" type="datetimeFigureOut">
              <a:rPr lang="fr-FR" smtClean="0"/>
              <a:t>24/06/2022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CDE94-97F9-461E-B58D-9A06CD0D3197}" type="slidenum">
              <a:rPr lang="fr-FR" smtClean="0"/>
              <a:t>‹N°›</a:t>
            </a:fld>
            <a:endParaRPr lang="fr-FR"/>
          </a:p>
        </p:txBody>
      </p:sp>
    </p:spTree>
    <p:extLst>
      <p:ext uri="{BB962C8B-B14F-4D97-AF65-F5344CB8AC3E}">
        <p14:creationId xmlns:p14="http://schemas.microsoft.com/office/powerpoint/2010/main" val="28885968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600" dirty="0">
              <a:solidFill>
                <a:schemeClr val="bg1"/>
              </a:solidFill>
              <a:latin typeface="Poppins" panose="00000500000000000000" pitchFamily="2" charset="0"/>
              <a:cs typeface="Poppins" panose="00000500000000000000" pitchFamily="2" charset="0"/>
            </a:endParaRPr>
          </a:p>
        </p:txBody>
      </p:sp>
      <p:sp>
        <p:nvSpPr>
          <p:cNvPr id="4" name="Espace réservé du numéro de diapositive 3"/>
          <p:cNvSpPr>
            <a:spLocks noGrp="1"/>
          </p:cNvSpPr>
          <p:nvPr>
            <p:ph type="sldNum" sz="quarter" idx="5"/>
          </p:nvPr>
        </p:nvSpPr>
        <p:spPr/>
        <p:txBody>
          <a:bodyPr/>
          <a:lstStyle/>
          <a:p>
            <a:fld id="{98FCDE94-97F9-461E-B58D-9A06CD0D3197}" type="slidenum">
              <a:rPr lang="fr-FR" smtClean="0"/>
              <a:t>1</a:t>
            </a:fld>
            <a:endParaRPr lang="fr-FR"/>
          </a:p>
        </p:txBody>
      </p:sp>
    </p:spTree>
    <p:extLst>
      <p:ext uri="{BB962C8B-B14F-4D97-AF65-F5344CB8AC3E}">
        <p14:creationId xmlns:p14="http://schemas.microsoft.com/office/powerpoint/2010/main" val="190670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i="0" dirty="0">
                <a:solidFill>
                  <a:srgbClr val="202124"/>
                </a:solidFill>
                <a:effectLst/>
                <a:latin typeface="arial" panose="020B0604020202020204" pitchFamily="34" charset="0"/>
              </a:rPr>
              <a:t>Zoning : </a:t>
            </a:r>
            <a:r>
              <a:rPr lang="fr-FR" b="0" i="0" dirty="0">
                <a:solidFill>
                  <a:srgbClr val="202124"/>
                </a:solidFill>
                <a:effectLst/>
                <a:latin typeface="arial" panose="020B0604020202020204" pitchFamily="34" charset="0"/>
              </a:rPr>
              <a:t>Représentation globale et « grossière » d’une page en</a:t>
            </a:r>
            <a:r>
              <a:rPr lang="fr-FR" b="1" i="0" dirty="0">
                <a:solidFill>
                  <a:srgbClr val="202124"/>
                </a:solidFill>
                <a:effectLst/>
                <a:latin typeface="arial" panose="020B0604020202020204" pitchFamily="34" charset="0"/>
              </a:rPr>
              <a:t> blocs</a:t>
            </a:r>
            <a:r>
              <a:rPr lang="fr-FR" b="0" i="0" dirty="0">
                <a:solidFill>
                  <a:srgbClr val="202124"/>
                </a:solidFill>
                <a:effectLst/>
                <a:latin typeface="arial" panose="020B0604020202020204" pitchFamily="34" charset="0"/>
              </a:rPr>
              <a:t>. Permet de présenter </a:t>
            </a:r>
            <a:r>
              <a:rPr lang="fr-FR" b="1" i="0" dirty="0">
                <a:solidFill>
                  <a:srgbClr val="202124"/>
                </a:solidFill>
                <a:effectLst/>
                <a:latin typeface="arial" panose="020B0604020202020204" pitchFamily="34" charset="0"/>
              </a:rPr>
              <a:t>l’emplacement des éléments </a:t>
            </a:r>
            <a:endParaRPr lang="fr-FR" b="1" baseline="0" dirty="0"/>
          </a:p>
          <a:p>
            <a:endParaRPr lang="fr-FR" baseline="0"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10</a:t>
            </a:fld>
            <a:endParaRPr lang="fr-FR"/>
          </a:p>
        </p:txBody>
      </p:sp>
    </p:spTree>
    <p:extLst>
      <p:ext uri="{BB962C8B-B14F-4D97-AF65-F5344CB8AC3E}">
        <p14:creationId xmlns:p14="http://schemas.microsoft.com/office/powerpoint/2010/main" val="3546713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i="0" dirty="0">
                <a:solidFill>
                  <a:srgbClr val="202124"/>
                </a:solidFill>
                <a:effectLst/>
                <a:latin typeface="arial" panose="020B0604020202020204" pitchFamily="34" charset="0"/>
              </a:rPr>
              <a:t>WireFrame : </a:t>
            </a:r>
            <a:r>
              <a:rPr lang="fr-FR" b="0" i="0" dirty="0">
                <a:solidFill>
                  <a:srgbClr val="202124"/>
                </a:solidFill>
                <a:effectLst/>
                <a:latin typeface="arial" panose="020B0604020202020204" pitchFamily="34" charset="0"/>
              </a:rPr>
              <a:t>Représentation plus interactive des éléments contenus dans la page. C’est le squelette d’une page qui sera transmis au graphiste;</a:t>
            </a:r>
            <a:endParaRPr lang="fr-FR" b="1" baseline="0" dirty="0"/>
          </a:p>
          <a:p>
            <a:endParaRPr lang="fr-FR" baseline="0"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11</a:t>
            </a:fld>
            <a:endParaRPr lang="fr-FR"/>
          </a:p>
        </p:txBody>
      </p:sp>
    </p:spTree>
    <p:extLst>
      <p:ext uri="{BB962C8B-B14F-4D97-AF65-F5344CB8AC3E}">
        <p14:creationId xmlns:p14="http://schemas.microsoft.com/office/powerpoint/2010/main" val="199041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342900" lvl="0" indent="-342900">
              <a:lnSpc>
                <a:spcPct val="107000"/>
              </a:lnSpc>
              <a:buFont typeface="Symbol" panose="05050102010706020507" pitchFamily="18"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du système</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Rectangle blanc</a:t>
            </a:r>
          </a:p>
          <a:p>
            <a:pPr marL="0" lvl="0" indent="0">
              <a:lnSpc>
                <a:spcPct val="107000"/>
              </a:lnSpc>
              <a:buFont typeface="Symbol" panose="05050102010706020507" pitchFamily="18" charset="2"/>
              <a:buNone/>
            </a:pPr>
            <a:endParaRPr lang="fr-FR" sz="1800" dirty="0">
              <a:effectLst/>
              <a:latin typeface="Poppins" panose="00000500000000000000" pitchFamily="2"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d’acteurs </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représentant le Rôle d’un utilisateur</a:t>
            </a:r>
          </a:p>
          <a:p>
            <a:pPr marL="342900" lvl="0" indent="-342900">
              <a:lnSpc>
                <a:spcPct val="107000"/>
              </a:lnSpc>
              <a:buFont typeface="Symbol" panose="05050102010706020507" pitchFamily="18" charset="2"/>
              <a:buChar char=""/>
            </a:pP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de bulles</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Fonctionnalités</a:t>
            </a: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nSpc>
                <a:spcPct val="107000"/>
              </a:lnSpc>
              <a:buFont typeface="Symbol" panose="05050102010706020507" pitchFamily="18" charset="2"/>
              <a:buNone/>
            </a:pP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de traits</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d’Association</a:t>
            </a:r>
          </a:p>
          <a:p>
            <a:pPr marL="342900" lvl="0" indent="-342900">
              <a:lnSpc>
                <a:spcPct val="107000"/>
              </a:lnSpc>
              <a:buFont typeface="Symbol" panose="05050102010706020507" pitchFamily="18" charset="2"/>
              <a:buChar char=""/>
            </a:pPr>
            <a:endParaRPr lang="fr-FR" sz="1800" dirty="0">
              <a:effectLst/>
              <a:latin typeface="Poppins" panose="00000500000000000000" pitchFamily="2"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de traits discontinue</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 include » ou « extend » </a:t>
            </a:r>
          </a:p>
          <a:p>
            <a:pPr marL="342900" lvl="0" indent="-342900">
              <a:lnSpc>
                <a:spcPct val="107000"/>
              </a:lnSpc>
              <a:buFont typeface="Symbol" panose="05050102010706020507" pitchFamily="18" charset="2"/>
              <a:buChar char=""/>
            </a:pP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de traits fléchés</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Héritage, transmission des droits  </a:t>
            </a:r>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12</a:t>
            </a:fld>
            <a:endParaRPr lang="fr-FR"/>
          </a:p>
        </p:txBody>
      </p:sp>
    </p:spTree>
    <p:extLst>
      <p:ext uri="{BB962C8B-B14F-4D97-AF65-F5344CB8AC3E}">
        <p14:creationId xmlns:p14="http://schemas.microsoft.com/office/powerpoint/2010/main" val="414716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0"/>
              </a:spcAft>
              <a:buClrTx/>
              <a:buSzPts val="1200"/>
              <a:buFont typeface="Wingdings" panose="05000000000000000000" pitchFamily="2" charset="2"/>
              <a:buChar char=""/>
              <a:tabLst/>
              <a:defRPr/>
            </a:pPr>
            <a:r>
              <a:rPr lang="fr-FR" sz="1800" b="0" dirty="0">
                <a:effectLst/>
                <a:latin typeface="Poppins" panose="00000500000000000000" pitchFamily="2" charset="0"/>
                <a:ea typeface="Times New Roman" panose="02020603050405020304" pitchFamily="18" charset="0"/>
                <a:cs typeface="Times New Roman" panose="02020603050405020304" pitchFamily="18" charset="0"/>
              </a:rPr>
              <a:t>Représentation graphique des actions exécutées par un processus. </a:t>
            </a:r>
            <a:endParaRPr lang="fr-FR" sz="1800" b="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nSpc>
                <a:spcPct val="107000"/>
              </a:lnSpc>
              <a:buSzPts val="1200"/>
              <a:buFont typeface="Wingdings" panose="05000000000000000000" pitchFamily="2" charset="2"/>
              <a:buNone/>
            </a:pPr>
            <a:endParaRPr lang="fr-FR" sz="1800" b="1" dirty="0">
              <a:effectLst/>
              <a:latin typeface="Poppins" panose="00000500000000000000" pitchFamily="2"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de lignes de vie</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a:t>
            </a:r>
            <a:r>
              <a:rPr lang="fr-FR" sz="1800" dirty="0">
                <a:solidFill>
                  <a:srgbClr val="212529"/>
                </a:solidFill>
                <a:effectLst/>
                <a:latin typeface="Poppins" panose="00000500000000000000" pitchFamily="2" charset="0"/>
                <a:ea typeface="Times New Roman" panose="02020603050405020304" pitchFamily="18" charset="0"/>
                <a:cs typeface="Times New Roman" panose="02020603050405020304" pitchFamily="18" charset="0"/>
              </a:rPr>
              <a:t> Blocs indiquant ou se situe l’action</a:t>
            </a: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d’un état initial</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Départ du flux d’activité</a:t>
            </a: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d’actions</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Rectangle arrondis. Indique quel est le processus en cours.</a:t>
            </a: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d’accept signal</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Acceptation </a:t>
            </a:r>
            <a:r>
              <a:rPr lang="fr-FR" sz="1800" dirty="0">
                <a:solidFill>
                  <a:srgbClr val="282C33"/>
                </a:solidFill>
                <a:effectLst/>
                <a:latin typeface="Poppins" panose="00000500000000000000" pitchFamily="2" charset="0"/>
                <a:ea typeface="Times New Roman" panose="02020603050405020304" pitchFamily="18" charset="0"/>
                <a:cs typeface="Times New Roman" panose="02020603050405020304" pitchFamily="18" charset="0"/>
              </a:rPr>
              <a:t>d'un événement. Flux reçu et action est terminé.</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a:t>
            </a: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de send signal</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Action </a:t>
            </a:r>
            <a:r>
              <a:rPr lang="fr-FR" sz="1800" dirty="0">
                <a:solidFill>
                  <a:srgbClr val="212529"/>
                </a:solidFill>
                <a:effectLst/>
                <a:latin typeface="Poppins" panose="00000500000000000000" pitchFamily="2" charset="0"/>
                <a:ea typeface="Times New Roman" panose="02020603050405020304" pitchFamily="18" charset="0"/>
                <a:cs typeface="Times New Roman" panose="02020603050405020304" pitchFamily="18" charset="0"/>
              </a:rPr>
              <a:t>qui crée un message et le transmet à un objet cible.</a:t>
            </a: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De traits fléchés</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Ils connectent les actions entre elles</a:t>
            </a: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de points de décision</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Décision</a:t>
            </a: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de flow final</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S</a:t>
            </a:r>
            <a:r>
              <a:rPr lang="fr-FR" sz="1800" dirty="0">
                <a:solidFill>
                  <a:srgbClr val="212529"/>
                </a:solidFill>
                <a:effectLst/>
                <a:latin typeface="Poppins" panose="00000500000000000000" pitchFamily="2" charset="0"/>
                <a:ea typeface="Times New Roman" panose="02020603050405020304" pitchFamily="18" charset="0"/>
                <a:cs typeface="Times New Roman" panose="02020603050405020304" pitchFamily="18" charset="0"/>
              </a:rPr>
              <a:t>ignifie la fin d’un procédé spécifique. Il ne représente pas la fin de tous les flux d’activités.</a:t>
            </a: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200"/>
              <a:buFont typeface="Wingdings" panose="05000000000000000000" pitchFamily="2" charset="2"/>
              <a:buChar char=""/>
            </a:pPr>
            <a:r>
              <a:rPr lang="fr-FR" sz="1800" b="1" dirty="0">
                <a:effectLst/>
                <a:latin typeface="Poppins" panose="00000500000000000000" pitchFamily="2" charset="0"/>
                <a:ea typeface="Times New Roman" panose="02020603050405020304" pitchFamily="18" charset="0"/>
                <a:cs typeface="Times New Roman" panose="02020603050405020304" pitchFamily="18" charset="0"/>
              </a:rPr>
              <a:t>d’état final</a:t>
            </a:r>
            <a:r>
              <a:rPr lang="fr-FR" sz="1800" dirty="0">
                <a:effectLst/>
                <a:latin typeface="Poppins" panose="00000500000000000000" pitchFamily="2" charset="0"/>
                <a:ea typeface="Times New Roman" panose="02020603050405020304" pitchFamily="18" charset="0"/>
                <a:cs typeface="Times New Roman" panose="02020603050405020304" pitchFamily="18" charset="0"/>
              </a:rPr>
              <a:t> : M</a:t>
            </a:r>
            <a:r>
              <a:rPr lang="fr-FR" sz="1800" dirty="0">
                <a:solidFill>
                  <a:srgbClr val="212529"/>
                </a:solidFill>
                <a:effectLst/>
                <a:latin typeface="Poppins" panose="00000500000000000000" pitchFamily="2" charset="0"/>
                <a:ea typeface="Times New Roman" panose="02020603050405020304" pitchFamily="18" charset="0"/>
                <a:cs typeface="Times New Roman" panose="02020603050405020304" pitchFamily="18" charset="0"/>
              </a:rPr>
              <a:t>arque l’achèvement de tous les flux du diagramme. </a:t>
            </a:r>
            <a:endParaRPr lang="fr-FR"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endParaRPr lang="fr-FR" sz="1200" b="1" i="0" u="none" strike="noStrike" kern="1200" baseline="0" dirty="0">
              <a:solidFill>
                <a:schemeClr val="tx1"/>
              </a:solidFill>
              <a:effectLst/>
              <a:latin typeface="+mn-lt"/>
              <a:ea typeface="+mn-ea"/>
              <a:cs typeface="+mn-cs"/>
            </a:endParaRPr>
          </a:p>
          <a:p>
            <a:endParaRPr lang="fr-FR" sz="1200" b="1" i="0" u="none" strike="noStrike" kern="1200" baseline="0" dirty="0">
              <a:solidFill>
                <a:schemeClr val="tx1"/>
              </a:solidFill>
              <a:effectLst/>
              <a:latin typeface="+mn-lt"/>
              <a:ea typeface="+mn-ea"/>
              <a:cs typeface="+mn-cs"/>
            </a:endParaRPr>
          </a:p>
          <a:p>
            <a:endParaRPr lang="fr-FR" sz="1200" b="1" i="0" u="none" strike="noStrike" kern="1200" baseline="0" dirty="0">
              <a:solidFill>
                <a:schemeClr val="tx1"/>
              </a:solidFill>
              <a:effectLst/>
              <a:latin typeface="+mn-lt"/>
              <a:ea typeface="+mn-ea"/>
              <a:cs typeface="+mn-cs"/>
            </a:endParaRPr>
          </a:p>
          <a:p>
            <a:endParaRPr lang="fr-FR" sz="1200" b="1" i="0" u="none" strike="noStrike" kern="1200" baseline="0" dirty="0">
              <a:solidFill>
                <a:schemeClr val="tx1"/>
              </a:solidFill>
              <a:effectLst/>
              <a:latin typeface="+mn-lt"/>
              <a:ea typeface="+mn-ea"/>
              <a:cs typeface="+mn-cs"/>
            </a:endParaRPr>
          </a:p>
          <a:p>
            <a:endParaRPr lang="fr-FR" sz="1200" b="1" i="0" u="none" strike="noStrike" kern="1200" baseline="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13</a:t>
            </a:fld>
            <a:endParaRPr lang="fr-FR"/>
          </a:p>
        </p:txBody>
      </p:sp>
    </p:spTree>
    <p:extLst>
      <p:ext uri="{BB962C8B-B14F-4D97-AF65-F5344CB8AC3E}">
        <p14:creationId xmlns:p14="http://schemas.microsoft.com/office/powerpoint/2010/main" val="450086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de lignes de vie</a:t>
            </a:r>
            <a:r>
              <a:rPr lang="fr-FR" sz="1200" dirty="0">
                <a:effectLst/>
                <a:latin typeface="Poppins" panose="00000500000000000000" pitchFamily="2" charset="0"/>
                <a:ea typeface="Times New Roman" panose="02020603050405020304" pitchFamily="18" charset="0"/>
                <a:cs typeface="Times New Roman" panose="02020603050405020304" pitchFamily="18" charset="0"/>
              </a:rPr>
              <a:t>: </a:t>
            </a:r>
            <a:r>
              <a:rPr lang="fr-FR" sz="1200" dirty="0">
                <a:solidFill>
                  <a:srgbClr val="212529"/>
                </a:solidFill>
                <a:effectLst/>
                <a:latin typeface="Poppins" panose="00000500000000000000" pitchFamily="2" charset="0"/>
                <a:ea typeface="Times New Roman" panose="02020603050405020304" pitchFamily="18" charset="0"/>
                <a:cs typeface="Times New Roman" panose="02020603050405020304" pitchFamily="18" charset="0"/>
              </a:rPr>
              <a:t> Blocs indiquant ou se situe l’action</a:t>
            </a:r>
            <a:endParaRPr lang="fr-FR" sz="12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d’un état initial</a:t>
            </a:r>
            <a:r>
              <a:rPr lang="fr-FR" sz="1200" dirty="0">
                <a:effectLst/>
                <a:latin typeface="Poppins" panose="00000500000000000000" pitchFamily="2" charset="0"/>
                <a:ea typeface="Times New Roman" panose="02020603050405020304" pitchFamily="18" charset="0"/>
                <a:cs typeface="Times New Roman" panose="02020603050405020304" pitchFamily="18" charset="0"/>
              </a:rPr>
              <a:t> : Départ du flux d’activité</a:t>
            </a:r>
            <a:endParaRPr lang="fr-FR" sz="12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d’actions</a:t>
            </a:r>
            <a:r>
              <a:rPr lang="fr-FR" sz="1200" dirty="0">
                <a:effectLst/>
                <a:latin typeface="Poppins" panose="00000500000000000000" pitchFamily="2" charset="0"/>
                <a:ea typeface="Times New Roman" panose="02020603050405020304" pitchFamily="18" charset="0"/>
                <a:cs typeface="Times New Roman" panose="02020603050405020304" pitchFamily="18" charset="0"/>
              </a:rPr>
              <a:t> : Rectangle arrondis. Indique quel est le processus en cours.</a:t>
            </a:r>
            <a:endParaRPr lang="fr-FR" sz="12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d’accept signal</a:t>
            </a:r>
            <a:r>
              <a:rPr lang="fr-FR" sz="1200" dirty="0">
                <a:effectLst/>
                <a:latin typeface="Poppins" panose="00000500000000000000" pitchFamily="2" charset="0"/>
                <a:ea typeface="Times New Roman" panose="02020603050405020304" pitchFamily="18" charset="0"/>
                <a:cs typeface="Times New Roman" panose="02020603050405020304" pitchFamily="18" charset="0"/>
              </a:rPr>
              <a:t> : Acceptation </a:t>
            </a:r>
            <a:r>
              <a:rPr lang="fr-FR" sz="1200" dirty="0">
                <a:solidFill>
                  <a:srgbClr val="282C33"/>
                </a:solidFill>
                <a:effectLst/>
                <a:latin typeface="Poppins" panose="00000500000000000000" pitchFamily="2" charset="0"/>
                <a:ea typeface="Times New Roman" panose="02020603050405020304" pitchFamily="18" charset="0"/>
                <a:cs typeface="Times New Roman" panose="02020603050405020304" pitchFamily="18" charset="0"/>
              </a:rPr>
              <a:t>d'un événement. Flux reçu et action est terminé.</a:t>
            </a:r>
            <a:r>
              <a:rPr lang="fr-FR" sz="1200" dirty="0">
                <a:effectLst/>
                <a:latin typeface="Poppins" panose="00000500000000000000" pitchFamily="2" charset="0"/>
                <a:ea typeface="Times New Roman" panose="02020603050405020304" pitchFamily="18" charset="0"/>
                <a:cs typeface="Times New Roman" panose="02020603050405020304" pitchFamily="18" charset="0"/>
              </a:rPr>
              <a:t> </a:t>
            </a:r>
            <a:endParaRPr lang="fr-FR" sz="12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de send signal</a:t>
            </a:r>
            <a:r>
              <a:rPr lang="fr-FR" sz="1200" dirty="0">
                <a:effectLst/>
                <a:latin typeface="Poppins" panose="00000500000000000000" pitchFamily="2" charset="0"/>
                <a:ea typeface="Times New Roman" panose="02020603050405020304" pitchFamily="18" charset="0"/>
                <a:cs typeface="Times New Roman" panose="02020603050405020304" pitchFamily="18" charset="0"/>
              </a:rPr>
              <a:t> : Action </a:t>
            </a:r>
            <a:r>
              <a:rPr lang="fr-FR" sz="1200" dirty="0">
                <a:solidFill>
                  <a:srgbClr val="212529"/>
                </a:solidFill>
                <a:effectLst/>
                <a:latin typeface="Poppins" panose="00000500000000000000" pitchFamily="2" charset="0"/>
                <a:ea typeface="Times New Roman" panose="02020603050405020304" pitchFamily="18" charset="0"/>
                <a:cs typeface="Times New Roman" panose="02020603050405020304" pitchFamily="18" charset="0"/>
              </a:rPr>
              <a:t>qui crée un message et le transmet à un objet cible.</a:t>
            </a: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de control flow</a:t>
            </a:r>
            <a:r>
              <a:rPr lang="fr-FR" sz="1200" dirty="0">
                <a:effectLst/>
                <a:latin typeface="Poppins" panose="00000500000000000000" pitchFamily="2" charset="0"/>
                <a:ea typeface="Times New Roman" panose="02020603050405020304" pitchFamily="18" charset="0"/>
                <a:cs typeface="Times New Roman" panose="02020603050405020304" pitchFamily="18" charset="0"/>
              </a:rPr>
              <a:t> : </a:t>
            </a: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Traits fléchés</a:t>
            </a:r>
            <a:r>
              <a:rPr lang="fr-FR" sz="1200" dirty="0">
                <a:effectLst/>
                <a:latin typeface="Poppins" panose="00000500000000000000" pitchFamily="2" charset="0"/>
                <a:ea typeface="Times New Roman" panose="02020603050405020304" pitchFamily="18" charset="0"/>
                <a:cs typeface="Times New Roman" panose="02020603050405020304" pitchFamily="18" charset="0"/>
              </a:rPr>
              <a:t>. Ils connectent les actions entre elles</a:t>
            </a: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de points de décision</a:t>
            </a:r>
            <a:r>
              <a:rPr lang="fr-FR" sz="1200" dirty="0">
                <a:effectLst/>
                <a:latin typeface="Poppins" panose="00000500000000000000" pitchFamily="2" charset="0"/>
                <a:ea typeface="Times New Roman" panose="02020603050405020304" pitchFamily="18" charset="0"/>
                <a:cs typeface="Times New Roman" panose="02020603050405020304" pitchFamily="18" charset="0"/>
              </a:rPr>
              <a:t> : Décision</a:t>
            </a:r>
            <a:endParaRPr lang="fr-FR" sz="12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de flow final</a:t>
            </a:r>
            <a:r>
              <a:rPr lang="fr-FR" sz="1200" dirty="0">
                <a:effectLst/>
                <a:latin typeface="Poppins" panose="00000500000000000000" pitchFamily="2" charset="0"/>
                <a:ea typeface="Times New Roman" panose="02020603050405020304" pitchFamily="18" charset="0"/>
                <a:cs typeface="Times New Roman" panose="02020603050405020304" pitchFamily="18" charset="0"/>
              </a:rPr>
              <a:t> : S</a:t>
            </a:r>
            <a:r>
              <a:rPr lang="fr-FR" sz="1200" dirty="0">
                <a:solidFill>
                  <a:srgbClr val="212529"/>
                </a:solidFill>
                <a:effectLst/>
                <a:latin typeface="Poppins" panose="00000500000000000000" pitchFamily="2" charset="0"/>
                <a:ea typeface="Times New Roman" panose="02020603050405020304" pitchFamily="18" charset="0"/>
                <a:cs typeface="Times New Roman" panose="02020603050405020304" pitchFamily="18" charset="0"/>
              </a:rPr>
              <a:t>ignifie la fin d’un procédé spécifique. Il ne représente pas la fin de tous les flux d’activités. </a:t>
            </a:r>
            <a:endParaRPr lang="fr-FR" sz="12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d’état final</a:t>
            </a:r>
            <a:r>
              <a:rPr lang="fr-FR" sz="1200" dirty="0">
                <a:effectLst/>
                <a:latin typeface="Poppins" panose="00000500000000000000" pitchFamily="2" charset="0"/>
                <a:ea typeface="Times New Roman" panose="02020603050405020304" pitchFamily="18" charset="0"/>
                <a:cs typeface="Times New Roman" panose="02020603050405020304" pitchFamily="18" charset="0"/>
              </a:rPr>
              <a:t> : M</a:t>
            </a:r>
            <a:r>
              <a:rPr lang="fr-FR" sz="1200" dirty="0">
                <a:solidFill>
                  <a:srgbClr val="212529"/>
                </a:solidFill>
                <a:effectLst/>
                <a:latin typeface="Poppins" panose="00000500000000000000" pitchFamily="2" charset="0"/>
                <a:ea typeface="Times New Roman" panose="02020603050405020304" pitchFamily="18" charset="0"/>
                <a:cs typeface="Times New Roman" panose="02020603050405020304" pitchFamily="18" charset="0"/>
              </a:rPr>
              <a:t>arque l’achèvement de tous les flux du diagramme. </a:t>
            </a:r>
            <a:endParaRPr lang="fr-FR" sz="1200" dirty="0">
              <a:effectLst/>
              <a:latin typeface="Century Gothic" panose="020B0502020202020204" pitchFamily="34" charset="0"/>
              <a:ea typeface="Times New Roman" panose="02020603050405020304" pitchFamily="18" charset="0"/>
              <a:cs typeface="Times New Roman" panose="02020603050405020304" pitchFamily="18" charset="0"/>
            </a:endParaRPr>
          </a:p>
          <a:p>
            <a:endParaRPr lang="fr-FR" sz="1000" b="1" i="0" u="none" strike="noStrike" kern="1200" baseline="0" dirty="0">
              <a:solidFill>
                <a:schemeClr val="tx1"/>
              </a:solidFill>
              <a:effectLst/>
              <a:latin typeface="+mn-lt"/>
              <a:ea typeface="+mn-ea"/>
              <a:cs typeface="+mn-cs"/>
            </a:endParaRPr>
          </a:p>
          <a:p>
            <a:endParaRPr lang="fr-FR" sz="1200" b="1" i="0" u="none" strike="noStrike" kern="1200" baseline="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14</a:t>
            </a:fld>
            <a:endParaRPr lang="fr-FR"/>
          </a:p>
        </p:txBody>
      </p:sp>
    </p:spTree>
    <p:extLst>
      <p:ext uri="{BB962C8B-B14F-4D97-AF65-F5344CB8AC3E}">
        <p14:creationId xmlns:p14="http://schemas.microsoft.com/office/powerpoint/2010/main" val="912165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Représentation graphique de la </a:t>
            </a:r>
            <a:r>
              <a:rPr lang="fr-FR" sz="1200" b="1" i="0" u="none" strike="noStrike" kern="1200" dirty="0">
                <a:solidFill>
                  <a:schemeClr val="tx1"/>
                </a:solidFill>
                <a:effectLst/>
                <a:latin typeface="+mn-lt"/>
                <a:ea typeface="+mn-ea"/>
                <a:cs typeface="+mn-cs"/>
              </a:rPr>
              <a:t>chronologie </a:t>
            </a:r>
            <a:r>
              <a:rPr lang="fr-FR" sz="1200" b="0" i="0" u="none" strike="noStrike" kern="1200" dirty="0">
                <a:solidFill>
                  <a:schemeClr val="tx1"/>
                </a:solidFill>
                <a:effectLst/>
                <a:latin typeface="+mn-lt"/>
                <a:ea typeface="+mn-ea"/>
                <a:cs typeface="+mn-cs"/>
              </a:rPr>
              <a:t>d’un processus.</a:t>
            </a:r>
            <a:endParaRPr lang="fr-FR" sz="1200" b="1" i="0" u="none" strike="noStrike" kern="1200" dirty="0">
              <a:solidFill>
                <a:schemeClr val="tx1"/>
              </a:solidFill>
              <a:effectLst/>
              <a:latin typeface="+mn-lt"/>
              <a:ea typeface="+mn-ea"/>
              <a:cs typeface="+mn-cs"/>
            </a:endParaRPr>
          </a:p>
          <a:p>
            <a:endParaRPr lang="fr-FR" sz="1200" b="1" i="0" u="none" strike="noStrike" kern="1200" baseline="0" dirty="0">
              <a:solidFill>
                <a:schemeClr val="tx1"/>
              </a:solidFill>
              <a:effectLst/>
              <a:latin typeface="+mn-lt"/>
              <a:ea typeface="+mn-ea"/>
              <a:cs typeface="+mn-cs"/>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de lignes de vie</a:t>
            </a:r>
            <a:endParaRPr lang="fr-FR" sz="12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de flèches :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messages envoyés</a:t>
            </a:r>
            <a:endParaRPr lang="fr-FR" sz="1200" b="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Flèches discontinues :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réponse</a:t>
            </a:r>
            <a:endParaRPr lang="fr-FR" sz="1200" b="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Barre d’activation :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active un objet pendant une durée déterminée.</a:t>
            </a:r>
            <a:endParaRPr lang="fr-FR" sz="1200" b="0" dirty="0">
              <a:solidFill>
                <a:srgbClr val="212529"/>
              </a:solidFill>
              <a:effectLst/>
              <a:latin typeface="Poppins" panose="00000500000000000000" pitchFamily="2"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Message réflexif :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activité interne à l’objet</a:t>
            </a: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Cas d’erreur :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fin du scénario</a:t>
            </a:r>
            <a:endParaRPr lang="fr-FR" sz="1200" b="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Cas alternatifs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 erreur mais retour à une étape.</a:t>
            </a:r>
            <a:endParaRPr lang="fr-FR" sz="1200" b="0" dirty="0">
              <a:effectLst/>
              <a:latin typeface="Century Gothic" panose="020B0502020202020204" pitchFamily="34" charset="0"/>
              <a:ea typeface="Times New Roman" panose="02020603050405020304" pitchFamily="18" charset="0"/>
              <a:cs typeface="Times New Roman" panose="02020603050405020304" pitchFamily="18" charset="0"/>
            </a:endParaRPr>
          </a:p>
          <a:p>
            <a:endParaRPr lang="fr-FR" sz="1200" b="0" i="0" u="none" strike="noStrike" kern="1200" baseline="0" dirty="0">
              <a:solidFill>
                <a:schemeClr val="tx1"/>
              </a:solidFill>
              <a:effectLst/>
              <a:latin typeface="+mn-lt"/>
              <a:ea typeface="+mn-ea"/>
              <a:cs typeface="+mn-cs"/>
            </a:endParaRPr>
          </a:p>
          <a:p>
            <a:br>
              <a:rPr lang="fr-FR" dirty="0"/>
            </a:br>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15</a:t>
            </a:fld>
            <a:endParaRPr lang="fr-FR"/>
          </a:p>
        </p:txBody>
      </p:sp>
    </p:spTree>
    <p:extLst>
      <p:ext uri="{BB962C8B-B14F-4D97-AF65-F5344CB8AC3E}">
        <p14:creationId xmlns:p14="http://schemas.microsoft.com/office/powerpoint/2010/main" val="2077111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de lignes de vie</a:t>
            </a:r>
            <a:endParaRPr lang="fr-FR" sz="12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de flèches :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messages envoyés</a:t>
            </a:r>
            <a:endParaRPr lang="fr-FR" sz="1200" b="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Flèches discontinues :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réponse</a:t>
            </a:r>
            <a:endParaRPr lang="fr-FR" sz="1200" b="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Barre d’activation :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active un objet pendant une durée déterminée.</a:t>
            </a:r>
            <a:endParaRPr lang="fr-FR" sz="1200" b="0" dirty="0">
              <a:solidFill>
                <a:srgbClr val="212529"/>
              </a:solidFill>
              <a:effectLst/>
              <a:latin typeface="Poppins" panose="00000500000000000000" pitchFamily="2" charset="0"/>
              <a:ea typeface="Times New Roman" panose="02020603050405020304" pitchFamily="18" charset="0"/>
              <a:cs typeface="Times New Roman" panose="02020603050405020304" pitchFamily="18" charset="0"/>
            </a:endParaRP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Message réflexif :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activité interne à l’objet</a:t>
            </a:r>
          </a:p>
          <a:p>
            <a:pPr marL="342900" lvl="0" indent="-342900">
              <a:lnSpc>
                <a:spcPct val="107000"/>
              </a:lnSpc>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Cas d’erreur :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fin du scénario</a:t>
            </a:r>
            <a:endParaRPr lang="fr-FR" sz="1200" b="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SzPts val="1200"/>
              <a:buFont typeface="Wingdings" panose="05000000000000000000" pitchFamily="2" charset="2"/>
              <a:buChar char=""/>
            </a:pPr>
            <a:r>
              <a:rPr lang="fr-FR" sz="1200" b="1" dirty="0">
                <a:effectLst/>
                <a:latin typeface="Poppins" panose="00000500000000000000" pitchFamily="2" charset="0"/>
                <a:ea typeface="Times New Roman" panose="02020603050405020304" pitchFamily="18" charset="0"/>
                <a:cs typeface="Times New Roman" panose="02020603050405020304" pitchFamily="18" charset="0"/>
              </a:rPr>
              <a:t>Cas alternatifs </a:t>
            </a:r>
            <a:r>
              <a:rPr lang="fr-FR" sz="1200" b="0" dirty="0">
                <a:effectLst/>
                <a:latin typeface="Poppins" panose="00000500000000000000" pitchFamily="2" charset="0"/>
                <a:ea typeface="Times New Roman" panose="02020603050405020304" pitchFamily="18" charset="0"/>
                <a:cs typeface="Times New Roman" panose="02020603050405020304" pitchFamily="18" charset="0"/>
              </a:rPr>
              <a:t>: erreur mais retour à une étape.</a:t>
            </a:r>
            <a:endParaRPr lang="fr-FR" sz="1200" b="0" dirty="0">
              <a:effectLst/>
              <a:latin typeface="Century Gothic" panose="020B0502020202020204" pitchFamily="34" charset="0"/>
              <a:ea typeface="Times New Roman" panose="02020603050405020304" pitchFamily="18"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16</a:t>
            </a:fld>
            <a:endParaRPr lang="fr-FR"/>
          </a:p>
        </p:txBody>
      </p:sp>
    </p:spTree>
    <p:extLst>
      <p:ext uri="{BB962C8B-B14F-4D97-AF65-F5344CB8AC3E}">
        <p14:creationId xmlns:p14="http://schemas.microsoft.com/office/powerpoint/2010/main" val="218299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Ensemble des objets à stocker, que l’on nomme ici </a:t>
            </a:r>
            <a:r>
              <a:rPr lang="fr-FR" sz="1200" b="1" i="0" u="sng" strike="noStrike" kern="1200" dirty="0">
                <a:solidFill>
                  <a:schemeClr val="tx1"/>
                </a:solidFill>
                <a:effectLst/>
                <a:latin typeface="+mn-lt"/>
                <a:ea typeface="+mn-ea"/>
                <a:cs typeface="+mn-cs"/>
              </a:rPr>
              <a:t>ENTITÉ</a:t>
            </a:r>
            <a:r>
              <a:rPr lang="fr-FR" sz="1200" b="1" i="0" u="none" strike="noStrike"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rPr>
              <a:t>constitués de propriétés, appelées aussi </a:t>
            </a:r>
            <a:r>
              <a:rPr lang="fr-FR" sz="1200" b="1" i="0" u="sng" strike="noStrike" kern="1200" dirty="0">
                <a:solidFill>
                  <a:schemeClr val="tx1"/>
                </a:solidFill>
                <a:effectLst/>
                <a:latin typeface="+mn-lt"/>
                <a:ea typeface="+mn-ea"/>
                <a:cs typeface="+mn-cs"/>
              </a:rPr>
              <a:t>attributs.</a:t>
            </a:r>
          </a:p>
          <a:p>
            <a:endParaRPr lang="fr-FR" sz="1200" b="1" i="0" u="sng" strike="noStrike" kern="1200" dirty="0">
              <a:solidFill>
                <a:schemeClr val="tx1"/>
              </a:solidFill>
              <a:effectLst/>
              <a:latin typeface="+mn-lt"/>
              <a:ea typeface="+mn-ea"/>
              <a:cs typeface="+mn-cs"/>
            </a:endParaRPr>
          </a:p>
          <a:p>
            <a:r>
              <a:rPr lang="fr-FR" sz="1200" b="0" i="0" u="none" strike="noStrike" kern="1200" dirty="0">
                <a:solidFill>
                  <a:schemeClr val="tx1"/>
                </a:solidFill>
                <a:effectLst/>
                <a:latin typeface="+mn-lt"/>
                <a:ea typeface="+mn-ea"/>
                <a:cs typeface="+mn-cs"/>
              </a:rPr>
              <a:t>façon unique chaque enregistrement: ID. </a:t>
            </a:r>
          </a:p>
          <a:p>
            <a:endParaRPr lang="fr-FR" sz="1200" b="1" i="0" u="none" strike="noStrike" kern="1200" dirty="0">
              <a:solidFill>
                <a:schemeClr val="tx1"/>
              </a:solidFill>
              <a:effectLst/>
              <a:latin typeface="+mn-lt"/>
              <a:ea typeface="+mn-ea"/>
              <a:cs typeface="+mn-cs"/>
            </a:endParaRPr>
          </a:p>
          <a:p>
            <a:r>
              <a:rPr lang="fr-FR" sz="1200" b="0" i="0" u="none" strike="noStrike" kern="1200" dirty="0">
                <a:solidFill>
                  <a:schemeClr val="tx1"/>
                </a:solidFill>
                <a:effectLst/>
                <a:latin typeface="+mn-lt"/>
                <a:ea typeface="+mn-ea"/>
                <a:cs typeface="+mn-cs"/>
              </a:rPr>
              <a:t>On crée des </a:t>
            </a:r>
            <a:r>
              <a:rPr lang="fr-FR" sz="1200" b="1" i="0" u="sng" strike="noStrike" kern="1200" dirty="0">
                <a:solidFill>
                  <a:schemeClr val="tx1"/>
                </a:solidFill>
                <a:effectLst/>
                <a:latin typeface="+mn-lt"/>
                <a:ea typeface="+mn-ea"/>
                <a:cs typeface="+mn-cs"/>
              </a:rPr>
              <a:t>relations avec un verbe</a:t>
            </a:r>
          </a:p>
          <a:p>
            <a:endParaRPr lang="fr-FR" sz="1200" b="1" i="0" u="sng" strike="noStrike" kern="1200" dirty="0">
              <a:solidFill>
                <a:schemeClr val="tx1"/>
              </a:solidFill>
              <a:effectLst/>
              <a:latin typeface="+mn-lt"/>
              <a:ea typeface="+mn-ea"/>
              <a:cs typeface="+mn-cs"/>
            </a:endParaRPr>
          </a:p>
          <a:p>
            <a:r>
              <a:rPr lang="fr-FR" sz="1200" b="1" i="0" u="sng" strike="noStrike" kern="1200" dirty="0">
                <a:solidFill>
                  <a:schemeClr val="tx1"/>
                </a:solidFill>
                <a:effectLst/>
                <a:latin typeface="+mn-lt"/>
                <a:ea typeface="+mn-ea"/>
                <a:cs typeface="+mn-cs"/>
              </a:rPr>
              <a:t>Cardinalités 0,1 / 0,n</a:t>
            </a:r>
            <a:endParaRPr lang="fr-FR" sz="1200" b="1" i="0" u="none" strike="noStrike" kern="1200" baseline="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18</a:t>
            </a:fld>
            <a:endParaRPr lang="fr-FR"/>
          </a:p>
        </p:txBody>
      </p:sp>
    </p:spTree>
    <p:extLst>
      <p:ext uri="{BB962C8B-B14F-4D97-AF65-F5344CB8AC3E}">
        <p14:creationId xmlns:p14="http://schemas.microsoft.com/office/powerpoint/2010/main" val="659619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Représentation graphique de la </a:t>
            </a:r>
            <a:r>
              <a:rPr lang="fr-FR" sz="1200" b="1" i="0" u="none" strike="noStrike" kern="1200" dirty="0">
                <a:solidFill>
                  <a:schemeClr val="tx1"/>
                </a:solidFill>
                <a:effectLst/>
                <a:latin typeface="+mn-lt"/>
                <a:ea typeface="+mn-ea"/>
                <a:cs typeface="+mn-cs"/>
              </a:rPr>
              <a:t>structure de la BDD</a:t>
            </a:r>
            <a:r>
              <a:rPr lang="fr-FR" sz="1200" b="0" i="0" u="none" strike="noStrike" kern="1200" dirty="0">
                <a:solidFill>
                  <a:schemeClr val="tx1"/>
                </a:solidFill>
                <a:effectLst/>
                <a:latin typeface="+mn-lt"/>
                <a:ea typeface="+mn-ea"/>
                <a:cs typeface="+mn-cs"/>
              </a:rPr>
              <a:t>.</a:t>
            </a:r>
          </a:p>
          <a:p>
            <a:endParaRPr lang="fr-FR" sz="1200" b="1" i="0" u="none" strike="noStrike" kern="1200" baseline="0" dirty="0">
              <a:solidFill>
                <a:schemeClr val="tx1"/>
              </a:solidFill>
              <a:effectLst/>
              <a:latin typeface="+mn-lt"/>
              <a:ea typeface="+mn-ea"/>
              <a:cs typeface="+mn-cs"/>
            </a:endParaRPr>
          </a:p>
          <a:p>
            <a:r>
              <a:rPr lang="fr-FR" sz="1200" b="1" i="0" u="none" strike="noStrike" kern="1200" baseline="0" dirty="0">
                <a:solidFill>
                  <a:schemeClr val="tx1"/>
                </a:solidFill>
                <a:effectLst/>
                <a:latin typeface="+mn-lt"/>
                <a:ea typeface="+mn-ea"/>
                <a:cs typeface="+mn-cs"/>
              </a:rPr>
              <a:t>Table. </a:t>
            </a:r>
          </a:p>
          <a:p>
            <a:r>
              <a:rPr lang="fr-FR" sz="1200" b="1" i="0" u="none" strike="noStrike" kern="1200" baseline="0" dirty="0">
                <a:solidFill>
                  <a:schemeClr val="tx1"/>
                </a:solidFill>
                <a:effectLst/>
                <a:latin typeface="+mn-lt"/>
                <a:ea typeface="+mn-ea"/>
                <a:cs typeface="+mn-cs"/>
              </a:rPr>
              <a:t>Table d’association </a:t>
            </a:r>
            <a:r>
              <a:rPr lang="fr-FR" sz="1200" b="0" i="0" u="none" strike="noStrike" kern="1200" baseline="0" dirty="0">
                <a:solidFill>
                  <a:schemeClr val="tx1"/>
                </a:solidFill>
                <a:effectLst/>
                <a:latin typeface="+mn-lt"/>
                <a:ea typeface="+mn-ea"/>
                <a:cs typeface="+mn-cs"/>
              </a:rPr>
              <a:t>qui découle des cardinalités.</a:t>
            </a:r>
          </a:p>
          <a:p>
            <a:r>
              <a:rPr lang="fr-FR" sz="1200" b="1" i="0" u="none" strike="noStrike" kern="1200" baseline="0" dirty="0">
                <a:solidFill>
                  <a:schemeClr val="tx1"/>
                </a:solidFill>
                <a:effectLst/>
                <a:latin typeface="+mn-lt"/>
                <a:ea typeface="+mn-ea"/>
                <a:cs typeface="+mn-cs"/>
              </a:rPr>
              <a:t>Clés primaires (PK)</a:t>
            </a:r>
          </a:p>
          <a:p>
            <a:r>
              <a:rPr lang="fr-FR" sz="1200" b="1" i="0" u="none" strike="noStrike" kern="1200" baseline="0" dirty="0">
                <a:solidFill>
                  <a:schemeClr val="tx1"/>
                </a:solidFill>
                <a:effectLst/>
                <a:latin typeface="+mn-lt"/>
                <a:ea typeface="+mn-ea"/>
                <a:cs typeface="+mn-cs"/>
              </a:rPr>
              <a:t>Clés étrangères (FK)</a:t>
            </a:r>
          </a:p>
          <a:p>
            <a:endParaRPr lang="fr-FR" sz="1200" b="1" i="0" u="sng" strike="noStrike" kern="1200" baseline="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19</a:t>
            </a:fld>
            <a:endParaRPr lang="fr-FR"/>
          </a:p>
        </p:txBody>
      </p:sp>
    </p:spTree>
    <p:extLst>
      <p:ext uri="{BB962C8B-B14F-4D97-AF65-F5344CB8AC3E}">
        <p14:creationId xmlns:p14="http://schemas.microsoft.com/office/powerpoint/2010/main" val="2089101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a:solidFill>
                  <a:schemeClr val="tx1"/>
                </a:solidFill>
                <a:effectLst/>
                <a:latin typeface="+mn-lt"/>
                <a:ea typeface="+mn-ea"/>
                <a:cs typeface="+mn-cs"/>
              </a:rPr>
              <a:t>Découle du MCD et permet d’importer en BDD toutes </a:t>
            </a:r>
            <a:r>
              <a:rPr lang="fr-FR" sz="1200" b="1" i="0" u="none" strike="noStrike" kern="1200" baseline="0" dirty="0">
                <a:solidFill>
                  <a:schemeClr val="tx1"/>
                </a:solidFill>
                <a:effectLst/>
                <a:latin typeface="+mn-lt"/>
                <a:ea typeface="+mn-ea"/>
                <a:cs typeface="+mn-cs"/>
              </a:rPr>
              <a:t>les tables </a:t>
            </a:r>
            <a:r>
              <a:rPr lang="fr-FR" sz="1200" b="0" i="0" u="none" strike="noStrike" kern="1200" baseline="0" dirty="0">
                <a:solidFill>
                  <a:schemeClr val="tx1"/>
                </a:solidFill>
                <a:effectLst/>
                <a:latin typeface="+mn-lt"/>
                <a:ea typeface="+mn-ea"/>
                <a:cs typeface="+mn-cs"/>
              </a:rPr>
              <a:t>avec leurs </a:t>
            </a:r>
            <a:r>
              <a:rPr lang="fr-FR" sz="1200" b="1" i="0" u="none" strike="noStrike" kern="1200" baseline="0" dirty="0">
                <a:solidFill>
                  <a:schemeClr val="tx1"/>
                </a:solidFill>
                <a:effectLst/>
                <a:latin typeface="+mn-lt"/>
                <a:ea typeface="+mn-ea"/>
                <a:cs typeface="+mn-cs"/>
              </a:rPr>
              <a:t>attributs que l’on pourra visualiser sous forme de « structure » en BDD</a:t>
            </a:r>
            <a:endParaRPr lang="fr-FR" sz="1200" b="1" i="0" u="sng" strike="noStrike" kern="1200" baseline="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20</a:t>
            </a:fld>
            <a:endParaRPr lang="fr-FR"/>
          </a:p>
        </p:txBody>
      </p:sp>
    </p:spTree>
    <p:extLst>
      <p:ext uri="{BB962C8B-B14F-4D97-AF65-F5344CB8AC3E}">
        <p14:creationId xmlns:p14="http://schemas.microsoft.com/office/powerpoint/2010/main" val="1410318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2</a:t>
            </a:fld>
            <a:endParaRPr lang="fr-FR"/>
          </a:p>
        </p:txBody>
      </p:sp>
    </p:spTree>
    <p:extLst>
      <p:ext uri="{BB962C8B-B14F-4D97-AF65-F5344CB8AC3E}">
        <p14:creationId xmlns:p14="http://schemas.microsoft.com/office/powerpoint/2010/main" val="1380467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Structure table « Carte »</a:t>
            </a:r>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21</a:t>
            </a:fld>
            <a:endParaRPr lang="fr-FR"/>
          </a:p>
        </p:txBody>
      </p:sp>
    </p:spTree>
    <p:extLst>
      <p:ext uri="{BB962C8B-B14F-4D97-AF65-F5344CB8AC3E}">
        <p14:creationId xmlns:p14="http://schemas.microsoft.com/office/powerpoint/2010/main" val="297155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22</a:t>
            </a:fld>
            <a:endParaRPr lang="fr-FR"/>
          </a:p>
        </p:txBody>
      </p:sp>
    </p:spTree>
    <p:extLst>
      <p:ext uri="{BB962C8B-B14F-4D97-AF65-F5344CB8AC3E}">
        <p14:creationId xmlns:p14="http://schemas.microsoft.com/office/powerpoint/2010/main" val="1839554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23</a:t>
            </a:fld>
            <a:endParaRPr lang="fr-FR"/>
          </a:p>
        </p:txBody>
      </p:sp>
    </p:spTree>
    <p:extLst>
      <p:ext uri="{BB962C8B-B14F-4D97-AF65-F5344CB8AC3E}">
        <p14:creationId xmlns:p14="http://schemas.microsoft.com/office/powerpoint/2010/main" val="3619811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24</a:t>
            </a:fld>
            <a:endParaRPr lang="fr-FR"/>
          </a:p>
        </p:txBody>
      </p:sp>
    </p:spTree>
    <p:extLst>
      <p:ext uri="{BB962C8B-B14F-4D97-AF65-F5344CB8AC3E}">
        <p14:creationId xmlns:p14="http://schemas.microsoft.com/office/powerpoint/2010/main" val="2893330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Mozilla décode le JSON et l’affiche sous forme de tableau.</a:t>
            </a:r>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25</a:t>
            </a:fld>
            <a:endParaRPr lang="fr-FR"/>
          </a:p>
        </p:txBody>
      </p:sp>
    </p:spTree>
    <p:extLst>
      <p:ext uri="{BB962C8B-B14F-4D97-AF65-F5344CB8AC3E}">
        <p14:creationId xmlns:p14="http://schemas.microsoft.com/office/powerpoint/2010/main" val="2504244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i="0" dirty="0">
                <a:solidFill>
                  <a:srgbClr val="000000"/>
                </a:solidFill>
                <a:effectLst/>
                <a:latin typeface="inherit"/>
              </a:rPr>
              <a:t>Point A</a:t>
            </a:r>
            <a:r>
              <a:rPr lang="fr-FR" b="0" i="0" dirty="0">
                <a:solidFill>
                  <a:srgbClr val="000000"/>
                </a:solidFill>
                <a:effectLst/>
                <a:latin typeface="inherit"/>
              </a:rPr>
              <a:t> : j'ai des données de cartes qui m'intéressent sur </a:t>
            </a:r>
            <a:r>
              <a:rPr lang="fr-FR" b="0" i="0" dirty="0" err="1">
                <a:solidFill>
                  <a:srgbClr val="000000"/>
                </a:solidFill>
                <a:effectLst/>
                <a:latin typeface="inherit"/>
              </a:rPr>
              <a:t>MTGJson</a:t>
            </a:r>
            <a:endParaRPr lang="fr-FR"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000000"/>
                </a:solidFill>
                <a:effectLst/>
                <a:latin typeface="inherit"/>
              </a:rPr>
              <a:t> </a:t>
            </a:r>
            <a:r>
              <a:rPr lang="fr-FR" b="1" i="0" dirty="0">
                <a:solidFill>
                  <a:srgbClr val="000000"/>
                </a:solidFill>
                <a:effectLst/>
                <a:latin typeface="inherit"/>
              </a:rPr>
              <a:t>Point B</a:t>
            </a:r>
            <a:r>
              <a:rPr lang="fr-FR" b="0" i="0" dirty="0">
                <a:solidFill>
                  <a:srgbClr val="000000"/>
                </a:solidFill>
                <a:effectLst/>
                <a:latin typeface="inherit"/>
              </a:rPr>
              <a:t> : ces données sont enregistrées dans ma BDD en respectant le format de ma table </a:t>
            </a:r>
            <a:r>
              <a:rPr lang="fr-FR" b="0" i="1" dirty="0">
                <a:solidFill>
                  <a:srgbClr val="000000"/>
                </a:solidFill>
                <a:effectLst/>
                <a:latin typeface="inherit"/>
              </a:rPr>
              <a:t>cartes</a:t>
            </a:r>
            <a:endParaRPr lang="fr-FR" b="0" i="0" dirty="0">
              <a:solidFill>
                <a:srgbClr val="000000"/>
              </a:solidFill>
              <a:effectLst/>
              <a:latin typeface="inherit"/>
            </a:endParaRPr>
          </a:p>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26</a:t>
            </a:fld>
            <a:endParaRPr lang="fr-FR"/>
          </a:p>
        </p:txBody>
      </p:sp>
    </p:spTree>
    <p:extLst>
      <p:ext uri="{BB962C8B-B14F-4D97-AF65-F5344CB8AC3E}">
        <p14:creationId xmlns:p14="http://schemas.microsoft.com/office/powerpoint/2010/main" val="530393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27</a:t>
            </a:fld>
            <a:endParaRPr lang="fr-FR"/>
          </a:p>
        </p:txBody>
      </p:sp>
    </p:spTree>
    <p:extLst>
      <p:ext uri="{BB962C8B-B14F-4D97-AF65-F5344CB8AC3E}">
        <p14:creationId xmlns:p14="http://schemas.microsoft.com/office/powerpoint/2010/main" val="88525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Présentation</a:t>
            </a:r>
            <a:r>
              <a:rPr lang="fr-FR" baseline="0" dirty="0"/>
              <a:t> fonction « SELECT couleur « rouge » »</a:t>
            </a:r>
          </a:p>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98FCDE94-97F9-461E-B58D-9A06CD0D3197}" type="slidenum">
              <a:rPr lang="fr-FR" smtClean="0"/>
              <a:t>28</a:t>
            </a:fld>
            <a:endParaRPr lang="fr-FR"/>
          </a:p>
        </p:txBody>
      </p:sp>
    </p:spTree>
    <p:extLst>
      <p:ext uri="{BB962C8B-B14F-4D97-AF65-F5344CB8AC3E}">
        <p14:creationId xmlns:p14="http://schemas.microsoft.com/office/powerpoint/2010/main" val="2429681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98FCDE94-97F9-461E-B58D-9A06CD0D3197}" type="slidenum">
              <a:rPr lang="fr-FR" smtClean="0"/>
              <a:t>29</a:t>
            </a:fld>
            <a:endParaRPr lang="fr-FR"/>
          </a:p>
        </p:txBody>
      </p:sp>
    </p:spTree>
    <p:extLst>
      <p:ext uri="{BB962C8B-B14F-4D97-AF65-F5344CB8AC3E}">
        <p14:creationId xmlns:p14="http://schemas.microsoft.com/office/powerpoint/2010/main" val="961086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98FCDE94-97F9-461E-B58D-9A06CD0D3197}" type="slidenum">
              <a:rPr lang="fr-FR" smtClean="0"/>
              <a:t>30</a:t>
            </a:fld>
            <a:endParaRPr lang="fr-FR"/>
          </a:p>
        </p:txBody>
      </p:sp>
    </p:spTree>
    <p:extLst>
      <p:ext uri="{BB962C8B-B14F-4D97-AF65-F5344CB8AC3E}">
        <p14:creationId xmlns:p14="http://schemas.microsoft.com/office/powerpoint/2010/main" val="151758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FCDE94-97F9-461E-B58D-9A06CD0D3197}" type="slidenum">
              <a:rPr lang="fr-FR" smtClean="0"/>
              <a:t>3</a:t>
            </a:fld>
            <a:endParaRPr lang="fr-FR"/>
          </a:p>
        </p:txBody>
      </p:sp>
    </p:spTree>
    <p:extLst>
      <p:ext uri="{BB962C8B-B14F-4D97-AF65-F5344CB8AC3E}">
        <p14:creationId xmlns:p14="http://schemas.microsoft.com/office/powerpoint/2010/main" val="2943175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98FCDE94-97F9-461E-B58D-9A06CD0D3197}" type="slidenum">
              <a:rPr lang="fr-FR" smtClean="0"/>
              <a:t>31</a:t>
            </a:fld>
            <a:endParaRPr lang="fr-FR"/>
          </a:p>
        </p:txBody>
      </p:sp>
    </p:spTree>
    <p:extLst>
      <p:ext uri="{BB962C8B-B14F-4D97-AF65-F5344CB8AC3E}">
        <p14:creationId xmlns:p14="http://schemas.microsoft.com/office/powerpoint/2010/main" val="2897291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98FCDE94-97F9-461E-B58D-9A06CD0D3197}" type="slidenum">
              <a:rPr lang="fr-FR" smtClean="0"/>
              <a:t>32</a:t>
            </a:fld>
            <a:endParaRPr lang="fr-FR"/>
          </a:p>
        </p:txBody>
      </p:sp>
    </p:spTree>
    <p:extLst>
      <p:ext uri="{BB962C8B-B14F-4D97-AF65-F5344CB8AC3E}">
        <p14:creationId xmlns:p14="http://schemas.microsoft.com/office/powerpoint/2010/main" val="3481276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98FCDE94-97F9-461E-B58D-9A06CD0D3197}" type="slidenum">
              <a:rPr lang="fr-FR" smtClean="0"/>
              <a:t>33</a:t>
            </a:fld>
            <a:endParaRPr lang="fr-FR"/>
          </a:p>
        </p:txBody>
      </p:sp>
    </p:spTree>
    <p:extLst>
      <p:ext uri="{BB962C8B-B14F-4D97-AF65-F5344CB8AC3E}">
        <p14:creationId xmlns:p14="http://schemas.microsoft.com/office/powerpoint/2010/main" val="677569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34</a:t>
            </a:fld>
            <a:endParaRPr lang="fr-FR"/>
          </a:p>
        </p:txBody>
      </p:sp>
    </p:spTree>
    <p:extLst>
      <p:ext uri="{BB962C8B-B14F-4D97-AF65-F5344CB8AC3E}">
        <p14:creationId xmlns:p14="http://schemas.microsoft.com/office/powerpoint/2010/main" val="1715071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35</a:t>
            </a:fld>
            <a:endParaRPr lang="fr-FR"/>
          </a:p>
        </p:txBody>
      </p:sp>
    </p:spTree>
    <p:extLst>
      <p:ext uri="{BB962C8B-B14F-4D97-AF65-F5344CB8AC3E}">
        <p14:creationId xmlns:p14="http://schemas.microsoft.com/office/powerpoint/2010/main" val="2231260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aseline="0" dirty="0"/>
              <a:t>Slide précédente pour id=« </a:t>
            </a:r>
            <a:r>
              <a:rPr lang="fr-FR" baseline="0" dirty="0" err="1"/>
              <a:t>typeCards</a:t>
            </a:r>
            <a:r>
              <a:rPr lang="fr-FR" baseline="0" dirty="0"/>
              <a:t> »</a:t>
            </a:r>
          </a:p>
          <a:p>
            <a:endParaRPr lang="fr-FR" baseline="0" dirty="0"/>
          </a:p>
          <a:p>
            <a:r>
              <a:rPr lang="fr-FR" baseline="0" dirty="0"/>
              <a:t>Slide précédente pour déclencher la fonction « </a:t>
            </a:r>
            <a:r>
              <a:rPr lang="fr-FR" baseline="0" dirty="0" err="1"/>
              <a:t>showCreatureCards</a:t>
            </a:r>
            <a:r>
              <a:rPr lang="fr-FR" baseline="0" dirty="0"/>
              <a:t> »</a:t>
            </a:r>
          </a:p>
          <a:p>
            <a:endParaRPr lang="fr-FR" baseline="0" dirty="0"/>
          </a:p>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98FCDE94-97F9-461E-B58D-9A06CD0D3197}" type="slidenum">
              <a:rPr lang="fr-FR" smtClean="0"/>
              <a:t>36</a:t>
            </a:fld>
            <a:endParaRPr lang="fr-FR"/>
          </a:p>
        </p:txBody>
      </p:sp>
    </p:spTree>
    <p:extLst>
      <p:ext uri="{BB962C8B-B14F-4D97-AF65-F5344CB8AC3E}">
        <p14:creationId xmlns:p14="http://schemas.microsoft.com/office/powerpoint/2010/main" val="3112945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98FCDE94-97F9-461E-B58D-9A06CD0D3197}" type="slidenum">
              <a:rPr lang="fr-FR" smtClean="0"/>
              <a:t>37</a:t>
            </a:fld>
            <a:endParaRPr lang="fr-FR"/>
          </a:p>
        </p:txBody>
      </p:sp>
    </p:spTree>
    <p:extLst>
      <p:ext uri="{BB962C8B-B14F-4D97-AF65-F5344CB8AC3E}">
        <p14:creationId xmlns:p14="http://schemas.microsoft.com/office/powerpoint/2010/main" val="1088261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98FCDE94-97F9-461E-B58D-9A06CD0D3197}" type="slidenum">
              <a:rPr lang="fr-FR" smtClean="0"/>
              <a:t>38</a:t>
            </a:fld>
            <a:endParaRPr lang="fr-FR"/>
          </a:p>
        </p:txBody>
      </p:sp>
    </p:spTree>
    <p:extLst>
      <p:ext uri="{BB962C8B-B14F-4D97-AF65-F5344CB8AC3E}">
        <p14:creationId xmlns:p14="http://schemas.microsoft.com/office/powerpoint/2010/main" val="2714678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39</a:t>
            </a:fld>
            <a:endParaRPr lang="fr-FR"/>
          </a:p>
        </p:txBody>
      </p:sp>
    </p:spTree>
    <p:extLst>
      <p:ext uri="{BB962C8B-B14F-4D97-AF65-F5344CB8AC3E}">
        <p14:creationId xmlns:p14="http://schemas.microsoft.com/office/powerpoint/2010/main" val="2942203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40</a:t>
            </a:fld>
            <a:endParaRPr lang="fr-FR"/>
          </a:p>
        </p:txBody>
      </p:sp>
    </p:spTree>
    <p:extLst>
      <p:ext uri="{BB962C8B-B14F-4D97-AF65-F5344CB8AC3E}">
        <p14:creationId xmlns:p14="http://schemas.microsoft.com/office/powerpoint/2010/main" val="1479578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Poker : car un joueur</a:t>
            </a:r>
            <a:r>
              <a:rPr lang="fr-FR" baseline="0" dirty="0"/>
              <a:t> peut bluffer puisqu’il peut jouer pendant le tour adverse</a:t>
            </a:r>
          </a:p>
          <a:p>
            <a:endParaRPr lang="fr-FR" baseline="0" dirty="0"/>
          </a:p>
          <a:p>
            <a:r>
              <a:rPr lang="fr-FR" baseline="0" dirty="0"/>
              <a:t>Echec : car le joueur défini une stratégie pour remporter la partie.</a:t>
            </a:r>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4</a:t>
            </a:fld>
            <a:endParaRPr lang="fr-FR"/>
          </a:p>
        </p:txBody>
      </p:sp>
    </p:spTree>
    <p:extLst>
      <p:ext uri="{BB962C8B-B14F-4D97-AF65-F5344CB8AC3E}">
        <p14:creationId xmlns:p14="http://schemas.microsoft.com/office/powerpoint/2010/main" val="8852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5</a:t>
            </a:fld>
            <a:endParaRPr lang="fr-FR"/>
          </a:p>
        </p:txBody>
      </p:sp>
    </p:spTree>
    <p:extLst>
      <p:ext uri="{BB962C8B-B14F-4D97-AF65-F5344CB8AC3E}">
        <p14:creationId xmlns:p14="http://schemas.microsoft.com/office/powerpoint/2010/main" val="118106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6</a:t>
            </a:fld>
            <a:endParaRPr lang="fr-FR"/>
          </a:p>
        </p:txBody>
      </p:sp>
    </p:spTree>
    <p:extLst>
      <p:ext uri="{BB962C8B-B14F-4D97-AF65-F5344CB8AC3E}">
        <p14:creationId xmlns:p14="http://schemas.microsoft.com/office/powerpoint/2010/main" val="2622348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8FCDE94-97F9-461E-B58D-9A06CD0D3197}" type="slidenum">
              <a:rPr lang="fr-FR" smtClean="0"/>
              <a:t>7</a:t>
            </a:fld>
            <a:endParaRPr lang="fr-FR"/>
          </a:p>
        </p:txBody>
      </p:sp>
    </p:spTree>
    <p:extLst>
      <p:ext uri="{BB962C8B-B14F-4D97-AF65-F5344CB8AC3E}">
        <p14:creationId xmlns:p14="http://schemas.microsoft.com/office/powerpoint/2010/main" val="2049084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Mention spéciale à </a:t>
            </a:r>
            <a:r>
              <a:rPr lang="fr-FR" b="1" baseline="0" dirty="0"/>
              <a:t>GitHub</a:t>
            </a:r>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8</a:t>
            </a:fld>
            <a:endParaRPr lang="fr-FR"/>
          </a:p>
        </p:txBody>
      </p:sp>
    </p:spTree>
    <p:extLst>
      <p:ext uri="{BB962C8B-B14F-4D97-AF65-F5344CB8AC3E}">
        <p14:creationId xmlns:p14="http://schemas.microsoft.com/office/powerpoint/2010/main" val="2356530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0" i="0" dirty="0">
                <a:solidFill>
                  <a:srgbClr val="202124"/>
                </a:solidFill>
                <a:effectLst/>
                <a:latin typeface="arial" panose="020B0604020202020204" pitchFamily="34" charset="0"/>
              </a:rPr>
              <a:t>Organisation du </a:t>
            </a:r>
            <a:r>
              <a:rPr lang="fr-FR" b="1" i="0" dirty="0">
                <a:solidFill>
                  <a:srgbClr val="202124"/>
                </a:solidFill>
                <a:effectLst/>
                <a:latin typeface="arial" panose="020B0604020202020204" pitchFamily="34" charset="0"/>
              </a:rPr>
              <a:t>contenu du site</a:t>
            </a:r>
            <a:r>
              <a:rPr lang="fr-FR" b="0" i="0" dirty="0">
                <a:solidFill>
                  <a:srgbClr val="202124"/>
                </a:solidFill>
                <a:effectLst/>
                <a:latin typeface="arial" panose="020B0604020202020204" pitchFamily="34" charset="0"/>
              </a:rPr>
              <a:t>, des pages et les liens entre chaque page.</a:t>
            </a:r>
            <a:endParaRPr lang="fr-FR" baseline="0" dirty="0"/>
          </a:p>
        </p:txBody>
      </p:sp>
      <p:sp>
        <p:nvSpPr>
          <p:cNvPr id="4" name="Espace réservé du numéro de diapositive 3"/>
          <p:cNvSpPr>
            <a:spLocks noGrp="1"/>
          </p:cNvSpPr>
          <p:nvPr>
            <p:ph type="sldNum" sz="quarter" idx="10"/>
          </p:nvPr>
        </p:nvSpPr>
        <p:spPr/>
        <p:txBody>
          <a:bodyPr/>
          <a:lstStyle/>
          <a:p>
            <a:fld id="{98FCDE94-97F9-461E-B58D-9A06CD0D3197}" type="slidenum">
              <a:rPr lang="fr-FR" smtClean="0"/>
              <a:t>9</a:t>
            </a:fld>
            <a:endParaRPr lang="fr-FR"/>
          </a:p>
        </p:txBody>
      </p:sp>
    </p:spTree>
    <p:extLst>
      <p:ext uri="{BB962C8B-B14F-4D97-AF65-F5344CB8AC3E}">
        <p14:creationId xmlns:p14="http://schemas.microsoft.com/office/powerpoint/2010/main" val="3271302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709621B3-6594-4776-8C18-6DDF7C87AC1E}" type="datetime1">
              <a:rPr lang="fr-FR" smtClean="0"/>
              <a:t>24/06/2022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0952983-7F6D-4F6B-BA4C-F90EBFEE3C97}" type="slidenum">
              <a:rPr lang="fr-FR" smtClean="0"/>
              <a:t>‹N°›</a:t>
            </a:fld>
            <a:endParaRPr lang="fr-FR"/>
          </a:p>
        </p:txBody>
      </p:sp>
    </p:spTree>
    <p:extLst>
      <p:ext uri="{BB962C8B-B14F-4D97-AF65-F5344CB8AC3E}">
        <p14:creationId xmlns:p14="http://schemas.microsoft.com/office/powerpoint/2010/main" val="647198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C853F669-FFFB-44D2-87EE-DA2A8FC7E19C}" type="datetime1">
              <a:rPr lang="fr-FR" smtClean="0"/>
              <a:t>24/06/2022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0952983-7F6D-4F6B-BA4C-F90EBFEE3C97}" type="slidenum">
              <a:rPr lang="fr-FR" smtClean="0"/>
              <a:t>‹N°›</a:t>
            </a:fld>
            <a:endParaRPr lang="fr-FR"/>
          </a:p>
        </p:txBody>
      </p:sp>
    </p:spTree>
    <p:extLst>
      <p:ext uri="{BB962C8B-B14F-4D97-AF65-F5344CB8AC3E}">
        <p14:creationId xmlns:p14="http://schemas.microsoft.com/office/powerpoint/2010/main" val="2639709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13B93C8-9317-4C76-B4DE-0BECA484F387}" type="datetime1">
              <a:rPr lang="fr-FR" smtClean="0"/>
              <a:t>24/06/2022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0952983-7F6D-4F6B-BA4C-F90EBFEE3C97}" type="slidenum">
              <a:rPr lang="fr-FR" smtClean="0"/>
              <a:t>‹N°›</a:t>
            </a:fld>
            <a:endParaRPr lang="fr-FR"/>
          </a:p>
        </p:txBody>
      </p:sp>
    </p:spTree>
    <p:extLst>
      <p:ext uri="{BB962C8B-B14F-4D97-AF65-F5344CB8AC3E}">
        <p14:creationId xmlns:p14="http://schemas.microsoft.com/office/powerpoint/2010/main" val="123150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D34D2A7-5EBA-4464-B9F6-ADD04ABE2FD6}" type="datetime1">
              <a:rPr lang="fr-FR" smtClean="0"/>
              <a:t>24/06/2022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0952983-7F6D-4F6B-BA4C-F90EBFEE3C97}" type="slidenum">
              <a:rPr lang="fr-FR" smtClean="0"/>
              <a:t>‹N°›</a:t>
            </a:fld>
            <a:endParaRPr lang="fr-FR"/>
          </a:p>
        </p:txBody>
      </p:sp>
    </p:spTree>
    <p:extLst>
      <p:ext uri="{BB962C8B-B14F-4D97-AF65-F5344CB8AC3E}">
        <p14:creationId xmlns:p14="http://schemas.microsoft.com/office/powerpoint/2010/main" val="2072901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1D380B5E-2A27-4A21-B8EA-C42089A1A957}" type="datetime1">
              <a:rPr lang="fr-FR" smtClean="0"/>
              <a:t>24/06/2022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0952983-7F6D-4F6B-BA4C-F90EBFEE3C97}" type="slidenum">
              <a:rPr lang="fr-FR" smtClean="0"/>
              <a:t>‹N°›</a:t>
            </a:fld>
            <a:endParaRPr lang="fr-FR"/>
          </a:p>
        </p:txBody>
      </p:sp>
    </p:spTree>
    <p:extLst>
      <p:ext uri="{BB962C8B-B14F-4D97-AF65-F5344CB8AC3E}">
        <p14:creationId xmlns:p14="http://schemas.microsoft.com/office/powerpoint/2010/main" val="3545767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96B2A274-B7C0-48C7-9610-AE05168FD20D}" type="datetime1">
              <a:rPr lang="fr-FR" smtClean="0"/>
              <a:t>24/06/2022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0952983-7F6D-4F6B-BA4C-F90EBFEE3C97}" type="slidenum">
              <a:rPr lang="fr-FR" smtClean="0"/>
              <a:t>‹N°›</a:t>
            </a:fld>
            <a:endParaRPr lang="fr-FR"/>
          </a:p>
        </p:txBody>
      </p:sp>
    </p:spTree>
    <p:extLst>
      <p:ext uri="{BB962C8B-B14F-4D97-AF65-F5344CB8AC3E}">
        <p14:creationId xmlns:p14="http://schemas.microsoft.com/office/powerpoint/2010/main" val="4038419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EE2E9243-B237-4403-8410-96AC25D04C5E}" type="datetime1">
              <a:rPr lang="fr-FR" smtClean="0"/>
              <a:t>24/06/2022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0952983-7F6D-4F6B-BA4C-F90EBFEE3C97}" type="slidenum">
              <a:rPr lang="fr-FR" smtClean="0"/>
              <a:t>‹N°›</a:t>
            </a:fld>
            <a:endParaRPr lang="fr-FR"/>
          </a:p>
        </p:txBody>
      </p:sp>
    </p:spTree>
    <p:extLst>
      <p:ext uri="{BB962C8B-B14F-4D97-AF65-F5344CB8AC3E}">
        <p14:creationId xmlns:p14="http://schemas.microsoft.com/office/powerpoint/2010/main" val="1092080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D13065F-4029-4697-BE34-869607762288}" type="datetime1">
              <a:rPr lang="fr-FR" smtClean="0"/>
              <a:t>24/06/2022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952983-7F6D-4F6B-BA4C-F90EBFEE3C97}" type="slidenum">
              <a:rPr lang="fr-FR" smtClean="0"/>
              <a:t>‹N°›</a:t>
            </a:fld>
            <a:endParaRPr lang="fr-FR"/>
          </a:p>
        </p:txBody>
      </p:sp>
    </p:spTree>
    <p:extLst>
      <p:ext uri="{BB962C8B-B14F-4D97-AF65-F5344CB8AC3E}">
        <p14:creationId xmlns:p14="http://schemas.microsoft.com/office/powerpoint/2010/main" val="597459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555B389-41F2-4A42-AD7A-3D34B1EEFCDB}" type="datetime1">
              <a:rPr lang="fr-FR" smtClean="0"/>
              <a:t>24/06/2022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0952983-7F6D-4F6B-BA4C-F90EBFEE3C97}" type="slidenum">
              <a:rPr lang="fr-FR" smtClean="0"/>
              <a:t>‹N°›</a:t>
            </a:fld>
            <a:endParaRPr lang="fr-FR"/>
          </a:p>
        </p:txBody>
      </p:sp>
    </p:spTree>
    <p:extLst>
      <p:ext uri="{BB962C8B-B14F-4D97-AF65-F5344CB8AC3E}">
        <p14:creationId xmlns:p14="http://schemas.microsoft.com/office/powerpoint/2010/main" val="3323787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B744841A-996B-4B9E-8E97-E00B792F8F53}" type="datetime1">
              <a:rPr lang="fr-FR" smtClean="0"/>
              <a:t>24/06/2022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0952983-7F6D-4F6B-BA4C-F90EBFEE3C97}" type="slidenum">
              <a:rPr lang="fr-FR" smtClean="0"/>
              <a:t>‹N°›</a:t>
            </a:fld>
            <a:endParaRPr lang="fr-FR"/>
          </a:p>
        </p:txBody>
      </p:sp>
    </p:spTree>
    <p:extLst>
      <p:ext uri="{BB962C8B-B14F-4D97-AF65-F5344CB8AC3E}">
        <p14:creationId xmlns:p14="http://schemas.microsoft.com/office/powerpoint/2010/main" val="3959268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DE5FEC30-35EB-402E-B909-5DA991DFE3E8}" type="datetime1">
              <a:rPr lang="fr-FR" smtClean="0"/>
              <a:t>24/06/2022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0952983-7F6D-4F6B-BA4C-F90EBFEE3C97}" type="slidenum">
              <a:rPr lang="fr-FR" smtClean="0"/>
              <a:t>‹N°›</a:t>
            </a:fld>
            <a:endParaRPr lang="fr-FR"/>
          </a:p>
        </p:txBody>
      </p:sp>
    </p:spTree>
    <p:extLst>
      <p:ext uri="{BB962C8B-B14F-4D97-AF65-F5344CB8AC3E}">
        <p14:creationId xmlns:p14="http://schemas.microsoft.com/office/powerpoint/2010/main" val="3750696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78F615-1515-4905-801A-282A39793658}" type="datetime1">
              <a:rPr lang="fr-FR" smtClean="0"/>
              <a:t>24/06/2022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6"/>
          </a:xfrm>
          <a:prstGeom prst="rect">
            <a:avLst/>
          </a:prstGeom>
        </p:spPr>
        <p:txBody>
          <a:bodyPr vert="horz" lIns="91440" tIns="45720" rIns="91440" bIns="45720" rtlCol="0" anchor="ctr"/>
          <a:lstStyle>
            <a:lvl1pPr algn="r">
              <a:defRPr sz="1200">
                <a:solidFill>
                  <a:schemeClr val="tx1">
                    <a:tint val="75000"/>
                  </a:schemeClr>
                </a:solidFill>
                <a:latin typeface="Poppins" panose="00000500000000000000" pitchFamily="2" charset="0"/>
                <a:cs typeface="Poppins" panose="00000500000000000000" pitchFamily="2" charset="0"/>
              </a:defRPr>
            </a:lvl1pPr>
          </a:lstStyle>
          <a:p>
            <a:fld id="{30952983-7F6D-4F6B-BA4C-F90EBFEE3C97}" type="slidenum">
              <a:rPr lang="fr-FR" smtClean="0"/>
              <a:pPr/>
              <a:t>‹N°›</a:t>
            </a:fld>
            <a:endParaRPr lang="fr-FR" dirty="0"/>
          </a:p>
        </p:txBody>
      </p:sp>
    </p:spTree>
    <p:extLst>
      <p:ext uri="{BB962C8B-B14F-4D97-AF65-F5344CB8AC3E}">
        <p14:creationId xmlns:p14="http://schemas.microsoft.com/office/powerpoint/2010/main" val="3439483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JP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JP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3.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4.JP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0.JP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1.JP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3.JP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4.JP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1.png"/><Relationship Id="rId7"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6.JPG"/><Relationship Id="rId5" Type="http://schemas.openxmlformats.org/officeDocument/2006/relationships/image" Target="../media/image35.JP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1.png"/><Relationship Id="rId7" Type="http://schemas.openxmlformats.org/officeDocument/2006/relationships/image" Target="../media/image41.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jp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3.JPG"/><Relationship Id="rId5" Type="http://schemas.openxmlformats.org/officeDocument/2006/relationships/image" Target="../media/image37.JP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4.gif"/><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gif"/><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1.png"/><Relationship Id="rId7" Type="http://schemas.openxmlformats.org/officeDocument/2006/relationships/image" Target="../media/image46.JP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35.JPG"/><Relationship Id="rId4" Type="http://schemas.microsoft.com/office/2007/relationships/hdphoto" Target="../media/hdphoto1.wdp"/><Relationship Id="rId9" Type="http://schemas.openxmlformats.org/officeDocument/2006/relationships/image" Target="../media/image49.JPG"/></Relationships>
</file>

<file path=ppt/slides/_rels/slide37.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1.png"/><Relationship Id="rId7"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50.jpg"/><Relationship Id="rId5" Type="http://schemas.openxmlformats.org/officeDocument/2006/relationships/image" Target="../media/image40.JP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2.JPG"/><Relationship Id="rId5" Type="http://schemas.openxmlformats.org/officeDocument/2006/relationships/image" Target="../media/image43.JP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3.gi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Titre 1"/>
          <p:cNvSpPr>
            <a:spLocks noGrp="1"/>
          </p:cNvSpPr>
          <p:nvPr>
            <p:ph type="ctrTitle"/>
          </p:nvPr>
        </p:nvSpPr>
        <p:spPr bwMode="white">
          <a:xfrm>
            <a:off x="3113902" y="2784388"/>
            <a:ext cx="6128952" cy="931520"/>
          </a:xfrm>
          <a:effectLst>
            <a:outerShdw blurRad="50800" dist="38100" dir="2700000" algn="tl" rotWithShape="0">
              <a:schemeClr val="tx1"/>
            </a:outerShdw>
            <a:softEdge rad="838200"/>
          </a:effectLst>
        </p:spPr>
        <p:txBody>
          <a:bodyPr anchor="b">
            <a:normAutofit/>
          </a:bodyPr>
          <a:lstStyle/>
          <a:p>
            <a:r>
              <a:rPr lang="fr-FR" sz="5400" dirty="0">
                <a:solidFill>
                  <a:schemeClr val="bg1"/>
                </a:solidFill>
                <a:latin typeface="VALORANT" pitchFamily="2" charset="0"/>
              </a:rPr>
              <a:t>MTG </a:t>
            </a:r>
            <a:r>
              <a:rPr lang="fr-FR" sz="5400" dirty="0" err="1">
                <a:solidFill>
                  <a:schemeClr val="bg1"/>
                </a:solidFill>
                <a:latin typeface="VALORANT" pitchFamily="2" charset="0"/>
              </a:rPr>
              <a:t>builder</a:t>
            </a:r>
            <a:endParaRPr lang="fr-FR" sz="5400" dirty="0">
              <a:solidFill>
                <a:schemeClr val="bg1"/>
              </a:solidFill>
              <a:latin typeface="VALORANT" pitchFamily="2" charset="0"/>
            </a:endParaRPr>
          </a:p>
        </p:txBody>
      </p:sp>
    </p:spTree>
    <p:extLst>
      <p:ext uri="{BB962C8B-B14F-4D97-AF65-F5344CB8AC3E}">
        <p14:creationId xmlns:p14="http://schemas.microsoft.com/office/powerpoint/2010/main" val="2472239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re 1">
            <a:extLst>
              <a:ext uri="{FF2B5EF4-FFF2-40B4-BE49-F238E27FC236}">
                <a16:creationId xmlns:a16="http://schemas.microsoft.com/office/drawing/2014/main" id="{4946F004-2A58-42EF-A877-2C1B3BF23122}"/>
              </a:ext>
            </a:extLst>
          </p:cNvPr>
          <p:cNvSpPr txBox="1">
            <a:spLocks/>
          </p:cNvSpPr>
          <p:nvPr/>
        </p:nvSpPr>
        <p:spPr bwMode="white">
          <a:xfrm>
            <a:off x="3634121" y="496207"/>
            <a:ext cx="4976480" cy="738664"/>
          </a:xfrm>
          <a:prstGeom prst="rect">
            <a:avLst/>
          </a:prstGeom>
          <a:effectLst>
            <a:outerShdw blurRad="50800" dist="38100" dir="2700000" algn="tl" rotWithShape="0">
              <a:schemeClr val="tx1"/>
            </a:outerShdw>
            <a:softEdge rad="838200"/>
          </a:effectLst>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u="sng" dirty="0">
                <a:solidFill>
                  <a:schemeClr val="bg1"/>
                </a:solidFill>
                <a:latin typeface="VALORANT" pitchFamily="2" charset="0"/>
              </a:rPr>
              <a:t>maquettage</a:t>
            </a:r>
          </a:p>
        </p:txBody>
      </p:sp>
      <p:sp>
        <p:nvSpPr>
          <p:cNvPr id="4" name="Espace réservé du numéro de diapositive 3">
            <a:extLst>
              <a:ext uri="{FF2B5EF4-FFF2-40B4-BE49-F238E27FC236}">
                <a16:creationId xmlns:a16="http://schemas.microsoft.com/office/drawing/2014/main" id="{4084FB05-530C-4379-9301-8FE938A5F21A}"/>
              </a:ext>
            </a:extLst>
          </p:cNvPr>
          <p:cNvSpPr>
            <a:spLocks noGrp="1"/>
          </p:cNvSpPr>
          <p:nvPr>
            <p:ph type="sldNum" sz="quarter" idx="12"/>
          </p:nvPr>
        </p:nvSpPr>
        <p:spPr/>
        <p:txBody>
          <a:bodyPr/>
          <a:lstStyle/>
          <a:p>
            <a:fld id="{30952983-7F6D-4F6B-BA4C-F90EBFEE3C97}" type="slidenum">
              <a:rPr lang="fr-FR" sz="1400" smtClean="0">
                <a:solidFill>
                  <a:schemeClr val="bg1"/>
                </a:solidFill>
              </a:rPr>
              <a:t>10</a:t>
            </a:fld>
            <a:endParaRPr lang="fr-FR" dirty="0">
              <a:solidFill>
                <a:schemeClr val="bg1"/>
              </a:solidFill>
            </a:endParaRPr>
          </a:p>
        </p:txBody>
      </p:sp>
      <p:pic>
        <p:nvPicPr>
          <p:cNvPr id="3" name="Image 2">
            <a:extLst>
              <a:ext uri="{FF2B5EF4-FFF2-40B4-BE49-F238E27FC236}">
                <a16:creationId xmlns:a16="http://schemas.microsoft.com/office/drawing/2014/main" id="{7F09E9AB-DD52-44A3-87A6-7E9772C358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5420" y="1413582"/>
            <a:ext cx="8773882" cy="5129183"/>
          </a:xfrm>
          <a:prstGeom prst="rect">
            <a:avLst/>
          </a:prstGeom>
        </p:spPr>
      </p:pic>
    </p:spTree>
    <p:extLst>
      <p:ext uri="{BB962C8B-B14F-4D97-AF65-F5344CB8AC3E}">
        <p14:creationId xmlns:p14="http://schemas.microsoft.com/office/powerpoint/2010/main" val="3099497346"/>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re 1">
            <a:extLst>
              <a:ext uri="{FF2B5EF4-FFF2-40B4-BE49-F238E27FC236}">
                <a16:creationId xmlns:a16="http://schemas.microsoft.com/office/drawing/2014/main" id="{4946F004-2A58-42EF-A877-2C1B3BF23122}"/>
              </a:ext>
            </a:extLst>
          </p:cNvPr>
          <p:cNvSpPr txBox="1">
            <a:spLocks/>
          </p:cNvSpPr>
          <p:nvPr/>
        </p:nvSpPr>
        <p:spPr bwMode="white">
          <a:xfrm>
            <a:off x="3634121" y="496207"/>
            <a:ext cx="4976480" cy="738664"/>
          </a:xfrm>
          <a:prstGeom prst="rect">
            <a:avLst/>
          </a:prstGeom>
          <a:effectLst>
            <a:outerShdw blurRad="50800" dist="38100" dir="2700000" algn="tl" rotWithShape="0">
              <a:schemeClr val="tx1"/>
            </a:outerShdw>
            <a:softEdge rad="838200"/>
          </a:effectLst>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u="sng" dirty="0">
                <a:solidFill>
                  <a:schemeClr val="bg1"/>
                </a:solidFill>
                <a:latin typeface="VALORANT" pitchFamily="2" charset="0"/>
              </a:rPr>
              <a:t>maquettage</a:t>
            </a:r>
          </a:p>
        </p:txBody>
      </p:sp>
      <p:sp>
        <p:nvSpPr>
          <p:cNvPr id="4" name="Espace réservé du numéro de diapositive 3">
            <a:extLst>
              <a:ext uri="{FF2B5EF4-FFF2-40B4-BE49-F238E27FC236}">
                <a16:creationId xmlns:a16="http://schemas.microsoft.com/office/drawing/2014/main" id="{4084FB05-530C-4379-9301-8FE938A5F21A}"/>
              </a:ext>
            </a:extLst>
          </p:cNvPr>
          <p:cNvSpPr>
            <a:spLocks noGrp="1"/>
          </p:cNvSpPr>
          <p:nvPr>
            <p:ph type="sldNum" sz="quarter" idx="12"/>
          </p:nvPr>
        </p:nvSpPr>
        <p:spPr/>
        <p:txBody>
          <a:bodyPr/>
          <a:lstStyle/>
          <a:p>
            <a:fld id="{30952983-7F6D-4F6B-BA4C-F90EBFEE3C97}" type="slidenum">
              <a:rPr lang="fr-FR" sz="1400" smtClean="0">
                <a:solidFill>
                  <a:schemeClr val="bg1"/>
                </a:solidFill>
              </a:rPr>
              <a:t>11</a:t>
            </a:fld>
            <a:endParaRPr lang="fr-FR" dirty="0">
              <a:solidFill>
                <a:schemeClr val="bg1"/>
              </a:solidFill>
            </a:endParaRPr>
          </a:p>
        </p:txBody>
      </p:sp>
      <p:pic>
        <p:nvPicPr>
          <p:cNvPr id="6" name="Image 5">
            <a:extLst>
              <a:ext uri="{FF2B5EF4-FFF2-40B4-BE49-F238E27FC236}">
                <a16:creationId xmlns:a16="http://schemas.microsoft.com/office/drawing/2014/main" id="{09EC81A7-0EFD-4939-85AB-7DB5A0F3AA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3489" y="1470986"/>
            <a:ext cx="8705022" cy="4885364"/>
          </a:xfrm>
          <a:prstGeom prst="rect">
            <a:avLst/>
          </a:prstGeom>
        </p:spPr>
      </p:pic>
    </p:spTree>
    <p:extLst>
      <p:ext uri="{BB962C8B-B14F-4D97-AF65-F5344CB8AC3E}">
        <p14:creationId xmlns:p14="http://schemas.microsoft.com/office/powerpoint/2010/main" val="3955418692"/>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ZoneTexte 3"/>
          <p:cNvSpPr txBox="1"/>
          <p:nvPr/>
        </p:nvSpPr>
        <p:spPr>
          <a:xfrm flipH="1">
            <a:off x="3336418" y="287660"/>
            <a:ext cx="5519164" cy="769441"/>
          </a:xfrm>
          <a:prstGeom prst="rect">
            <a:avLst/>
          </a:prstGeom>
          <a:noFill/>
          <a:effectLst>
            <a:outerShdw blurRad="50800" dist="38100" dir="2700000" algn="tl" rotWithShape="0">
              <a:schemeClr val="tx1"/>
            </a:outerShdw>
          </a:effectLst>
        </p:spPr>
        <p:txBody>
          <a:bodyPr wrap="square" rtlCol="0">
            <a:spAutoFit/>
          </a:bodyPr>
          <a:lstStyle/>
          <a:p>
            <a:pPr algn="ctr"/>
            <a:r>
              <a:rPr lang="fr-FR" sz="4400" u="sng" dirty="0">
                <a:solidFill>
                  <a:schemeClr val="bg1"/>
                </a:solidFill>
                <a:latin typeface="VALORANT" pitchFamily="2" charset="0"/>
              </a:rPr>
              <a:t>Cas d’Utilisation</a:t>
            </a:r>
          </a:p>
        </p:txBody>
      </p:sp>
      <p:pic>
        <p:nvPicPr>
          <p:cNvPr id="8" name="Image 7">
            <a:extLst>
              <a:ext uri="{FF2B5EF4-FFF2-40B4-BE49-F238E27FC236}">
                <a16:creationId xmlns:a16="http://schemas.microsoft.com/office/drawing/2014/main" id="{5405CE5C-D4E3-46E5-931B-619A89A47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9875" y="1190286"/>
            <a:ext cx="8332250" cy="5353665"/>
          </a:xfrm>
          <a:prstGeom prst="rect">
            <a:avLst/>
          </a:prstGeom>
        </p:spPr>
      </p:pic>
      <p:sp>
        <p:nvSpPr>
          <p:cNvPr id="6" name="Espace réservé du numéro de diapositive 5">
            <a:extLst>
              <a:ext uri="{FF2B5EF4-FFF2-40B4-BE49-F238E27FC236}">
                <a16:creationId xmlns:a16="http://schemas.microsoft.com/office/drawing/2014/main" id="{D2A6B055-77BE-4DAF-9A99-0A52533746E3}"/>
              </a:ext>
            </a:extLst>
          </p:cNvPr>
          <p:cNvSpPr>
            <a:spLocks noGrp="1"/>
          </p:cNvSpPr>
          <p:nvPr>
            <p:ph type="sldNum" sz="quarter" idx="12"/>
          </p:nvPr>
        </p:nvSpPr>
        <p:spPr/>
        <p:txBody>
          <a:bodyPr/>
          <a:lstStyle/>
          <a:p>
            <a:fld id="{30952983-7F6D-4F6B-BA4C-F90EBFEE3C97}" type="slidenum">
              <a:rPr lang="fr-FR" sz="1400" smtClean="0">
                <a:solidFill>
                  <a:schemeClr val="bg1"/>
                </a:solidFill>
              </a:rPr>
              <a:t>12</a:t>
            </a:fld>
            <a:endParaRPr lang="fr-FR" dirty="0">
              <a:solidFill>
                <a:schemeClr val="bg1"/>
              </a:solidFill>
            </a:endParaRPr>
          </a:p>
        </p:txBody>
      </p:sp>
    </p:spTree>
    <p:extLst>
      <p:ext uri="{BB962C8B-B14F-4D97-AF65-F5344CB8AC3E}">
        <p14:creationId xmlns:p14="http://schemas.microsoft.com/office/powerpoint/2010/main" val="3524684275"/>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ZoneTexte 6"/>
          <p:cNvSpPr txBox="1"/>
          <p:nvPr/>
        </p:nvSpPr>
        <p:spPr>
          <a:xfrm>
            <a:off x="543245" y="2244060"/>
            <a:ext cx="3225867" cy="2154436"/>
          </a:xfrm>
          <a:prstGeom prst="rect">
            <a:avLst/>
          </a:prstGeom>
          <a:noFill/>
          <a:ln>
            <a:solidFill>
              <a:schemeClr val="bg1"/>
            </a:solidFill>
          </a:ln>
        </p:spPr>
        <p:txBody>
          <a:bodyPr wrap="square" rtlCol="0">
            <a:spAutoFit/>
          </a:bodyPr>
          <a:lstStyle/>
          <a:p>
            <a:pPr algn="ctr"/>
            <a:r>
              <a:rPr lang="fr-FR" sz="3600" dirty="0">
                <a:solidFill>
                  <a:schemeClr val="bg1"/>
                </a:solidFill>
                <a:latin typeface="Poppins" panose="00000500000000000000" pitchFamily="2" charset="0"/>
                <a:cs typeface="Poppins" panose="00000500000000000000" pitchFamily="2" charset="0"/>
              </a:rPr>
              <a:t>Diagramme d’activité :</a:t>
            </a:r>
          </a:p>
          <a:p>
            <a:pPr algn="ctr"/>
            <a:endParaRPr lang="fr-FR" sz="1000" dirty="0">
              <a:solidFill>
                <a:schemeClr val="bg1"/>
              </a:solidFill>
              <a:latin typeface="Poppins" panose="00000500000000000000" pitchFamily="2" charset="0"/>
              <a:cs typeface="Poppins" panose="00000500000000000000" pitchFamily="2" charset="0"/>
            </a:endParaRPr>
          </a:p>
          <a:p>
            <a:pPr algn="ctr"/>
            <a:r>
              <a:rPr lang="fr-FR" sz="2400" b="1" u="sng" dirty="0">
                <a:solidFill>
                  <a:schemeClr val="bg1"/>
                </a:solidFill>
                <a:latin typeface="Poppins" panose="00000500000000000000" pitchFamily="2" charset="0"/>
                <a:cs typeface="Poppins" panose="00000500000000000000" pitchFamily="2" charset="0"/>
              </a:rPr>
              <a:t>Connexion « Espace Membre »</a:t>
            </a:r>
            <a:endParaRPr lang="fr-FR" sz="2000" b="1" u="sng" dirty="0">
              <a:solidFill>
                <a:schemeClr val="bg1"/>
              </a:solidFill>
              <a:latin typeface="Poppins" panose="00000500000000000000" pitchFamily="2" charset="0"/>
              <a:cs typeface="Poppins" panose="00000500000000000000" pitchFamily="2" charset="0"/>
            </a:endParaRPr>
          </a:p>
        </p:txBody>
      </p:sp>
      <p:pic>
        <p:nvPicPr>
          <p:cNvPr id="4" name="Image 3">
            <a:extLst>
              <a:ext uri="{FF2B5EF4-FFF2-40B4-BE49-F238E27FC236}">
                <a16:creationId xmlns:a16="http://schemas.microsoft.com/office/drawing/2014/main" id="{DBD39779-1188-4245-8345-6DB974E4A1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7757" y="162069"/>
            <a:ext cx="7707554" cy="6556231"/>
          </a:xfrm>
          <a:prstGeom prst="rect">
            <a:avLst/>
          </a:prstGeom>
        </p:spPr>
      </p:pic>
      <p:sp>
        <p:nvSpPr>
          <p:cNvPr id="6" name="Espace réservé du numéro de diapositive 5">
            <a:extLst>
              <a:ext uri="{FF2B5EF4-FFF2-40B4-BE49-F238E27FC236}">
                <a16:creationId xmlns:a16="http://schemas.microsoft.com/office/drawing/2014/main" id="{07C2676A-9F3E-4451-9E1F-9ECB444CD9A2}"/>
              </a:ext>
            </a:extLst>
          </p:cNvPr>
          <p:cNvSpPr>
            <a:spLocks noGrp="1"/>
          </p:cNvSpPr>
          <p:nvPr>
            <p:ph type="sldNum" sz="quarter" idx="12"/>
          </p:nvPr>
        </p:nvSpPr>
        <p:spPr>
          <a:xfrm>
            <a:off x="-2199955" y="6255985"/>
            <a:ext cx="2743200" cy="365126"/>
          </a:xfrm>
        </p:spPr>
        <p:txBody>
          <a:bodyPr/>
          <a:lstStyle/>
          <a:p>
            <a:fld id="{30952983-7F6D-4F6B-BA4C-F90EBFEE3C97}" type="slidenum">
              <a:rPr lang="fr-FR" sz="1400" smtClean="0">
                <a:solidFill>
                  <a:schemeClr val="bg1"/>
                </a:solidFill>
              </a:rPr>
              <a:t>13</a:t>
            </a:fld>
            <a:endParaRPr lang="fr-FR" dirty="0">
              <a:solidFill>
                <a:schemeClr val="bg1"/>
              </a:solidFill>
            </a:endParaRPr>
          </a:p>
        </p:txBody>
      </p:sp>
    </p:spTree>
    <p:extLst>
      <p:ext uri="{BB962C8B-B14F-4D97-AF65-F5344CB8AC3E}">
        <p14:creationId xmlns:p14="http://schemas.microsoft.com/office/powerpoint/2010/main" val="1824255807"/>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ZoneTexte 6"/>
          <p:cNvSpPr txBox="1"/>
          <p:nvPr/>
        </p:nvSpPr>
        <p:spPr>
          <a:xfrm>
            <a:off x="543245" y="2244060"/>
            <a:ext cx="3225867" cy="2154436"/>
          </a:xfrm>
          <a:prstGeom prst="rect">
            <a:avLst/>
          </a:prstGeom>
          <a:noFill/>
          <a:ln>
            <a:solidFill>
              <a:schemeClr val="bg1"/>
            </a:solidFill>
          </a:ln>
        </p:spPr>
        <p:txBody>
          <a:bodyPr wrap="square" rtlCol="0">
            <a:spAutoFit/>
          </a:bodyPr>
          <a:lstStyle/>
          <a:p>
            <a:pPr algn="ctr"/>
            <a:r>
              <a:rPr lang="fr-FR" sz="3600" dirty="0">
                <a:solidFill>
                  <a:schemeClr val="bg1"/>
                </a:solidFill>
                <a:latin typeface="Poppins" panose="00000500000000000000" pitchFamily="2" charset="0"/>
                <a:cs typeface="Poppins" panose="00000500000000000000" pitchFamily="2" charset="0"/>
              </a:rPr>
              <a:t>Diagramme d’activité :</a:t>
            </a:r>
          </a:p>
          <a:p>
            <a:pPr algn="ctr"/>
            <a:endParaRPr lang="fr-FR" sz="1000" u="sng" dirty="0">
              <a:solidFill>
                <a:schemeClr val="bg1"/>
              </a:solidFill>
              <a:latin typeface="Poppins" panose="00000500000000000000" pitchFamily="2" charset="0"/>
              <a:cs typeface="Poppins" panose="00000500000000000000" pitchFamily="2" charset="0"/>
            </a:endParaRPr>
          </a:p>
          <a:p>
            <a:pPr algn="ctr"/>
            <a:r>
              <a:rPr lang="fr-FR" sz="2400" b="1" u="sng" dirty="0">
                <a:solidFill>
                  <a:schemeClr val="bg1"/>
                </a:solidFill>
                <a:latin typeface="Poppins" panose="00000500000000000000" pitchFamily="2" charset="0"/>
                <a:cs typeface="Poppins" panose="00000500000000000000" pitchFamily="2" charset="0"/>
              </a:rPr>
              <a:t>Création d’une decklist</a:t>
            </a:r>
            <a:endParaRPr lang="fr-FR" sz="2000" b="1" u="sng" dirty="0">
              <a:solidFill>
                <a:schemeClr val="bg1"/>
              </a:solidFill>
              <a:latin typeface="Poppins" panose="00000500000000000000" pitchFamily="2" charset="0"/>
              <a:cs typeface="Poppins" panose="00000500000000000000" pitchFamily="2" charset="0"/>
            </a:endParaRPr>
          </a:p>
        </p:txBody>
      </p:sp>
      <p:pic>
        <p:nvPicPr>
          <p:cNvPr id="3" name="Image 2">
            <a:extLst>
              <a:ext uri="{FF2B5EF4-FFF2-40B4-BE49-F238E27FC236}">
                <a16:creationId xmlns:a16="http://schemas.microsoft.com/office/drawing/2014/main" id="{24277663-BFFD-464C-8A05-B210F26CE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5857" y="129629"/>
            <a:ext cx="7669777" cy="6563271"/>
          </a:xfrm>
          <a:prstGeom prst="rect">
            <a:avLst/>
          </a:prstGeom>
        </p:spPr>
      </p:pic>
      <p:sp>
        <p:nvSpPr>
          <p:cNvPr id="6" name="Espace réservé du numéro de diapositive 5">
            <a:extLst>
              <a:ext uri="{FF2B5EF4-FFF2-40B4-BE49-F238E27FC236}">
                <a16:creationId xmlns:a16="http://schemas.microsoft.com/office/drawing/2014/main" id="{9CF1D266-B6E5-4F76-9335-9807969E39A0}"/>
              </a:ext>
            </a:extLst>
          </p:cNvPr>
          <p:cNvSpPr>
            <a:spLocks noGrp="1"/>
          </p:cNvSpPr>
          <p:nvPr>
            <p:ph type="sldNum" sz="quarter" idx="12"/>
          </p:nvPr>
        </p:nvSpPr>
        <p:spPr>
          <a:xfrm>
            <a:off x="-2199955" y="6233616"/>
            <a:ext cx="2743200" cy="365126"/>
          </a:xfrm>
        </p:spPr>
        <p:txBody>
          <a:bodyPr/>
          <a:lstStyle/>
          <a:p>
            <a:fld id="{30952983-7F6D-4F6B-BA4C-F90EBFEE3C97}" type="slidenum">
              <a:rPr lang="fr-FR" sz="1400" smtClean="0">
                <a:solidFill>
                  <a:schemeClr val="bg1"/>
                </a:solidFill>
              </a:rPr>
              <a:t>14</a:t>
            </a:fld>
            <a:endParaRPr lang="fr-FR" dirty="0">
              <a:solidFill>
                <a:schemeClr val="bg1"/>
              </a:solidFill>
            </a:endParaRPr>
          </a:p>
        </p:txBody>
      </p:sp>
    </p:spTree>
    <p:extLst>
      <p:ext uri="{BB962C8B-B14F-4D97-AF65-F5344CB8AC3E}">
        <p14:creationId xmlns:p14="http://schemas.microsoft.com/office/powerpoint/2010/main" val="2776391470"/>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age 6">
            <a:extLst>
              <a:ext uri="{FF2B5EF4-FFF2-40B4-BE49-F238E27FC236}">
                <a16:creationId xmlns:a16="http://schemas.microsoft.com/office/drawing/2014/main" id="{D691E8A1-E73F-4860-ACA6-916C06A02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117" y="133814"/>
            <a:ext cx="9608095" cy="6590371"/>
          </a:xfrm>
          <a:prstGeom prst="rect">
            <a:avLst/>
          </a:prstGeom>
        </p:spPr>
      </p:pic>
      <p:sp>
        <p:nvSpPr>
          <p:cNvPr id="8" name="ZoneTexte 7"/>
          <p:cNvSpPr txBox="1"/>
          <p:nvPr/>
        </p:nvSpPr>
        <p:spPr>
          <a:xfrm>
            <a:off x="235181" y="1838831"/>
            <a:ext cx="4413871" cy="2431435"/>
          </a:xfrm>
          <a:prstGeom prst="rect">
            <a:avLst/>
          </a:prstGeom>
          <a:solidFill>
            <a:schemeClr val="bg1"/>
          </a:solidFill>
          <a:ln>
            <a:solidFill>
              <a:schemeClr val="tx1"/>
            </a:solidFill>
          </a:ln>
        </p:spPr>
        <p:txBody>
          <a:bodyPr wrap="square" rtlCol="0">
            <a:spAutoFit/>
          </a:bodyPr>
          <a:lstStyle/>
          <a:p>
            <a:pPr algn="ctr"/>
            <a:endParaRPr lang="fr-FR" sz="1000" u="sng" dirty="0">
              <a:latin typeface="Poppins" panose="00000500000000000000" pitchFamily="2" charset="0"/>
              <a:cs typeface="Poppins" panose="00000500000000000000" pitchFamily="2" charset="0"/>
            </a:endParaRPr>
          </a:p>
          <a:p>
            <a:pPr algn="ctr"/>
            <a:r>
              <a:rPr lang="fr-FR" sz="3600" dirty="0">
                <a:latin typeface="Poppins" panose="00000500000000000000" pitchFamily="2" charset="0"/>
                <a:cs typeface="Poppins" panose="00000500000000000000" pitchFamily="2" charset="0"/>
              </a:rPr>
              <a:t>Diagramme de séquence :</a:t>
            </a:r>
          </a:p>
          <a:p>
            <a:pPr algn="ctr"/>
            <a:endParaRPr lang="fr-FR" sz="1000" u="sng" dirty="0">
              <a:latin typeface="Poppins" panose="00000500000000000000" pitchFamily="2" charset="0"/>
              <a:cs typeface="Poppins" panose="00000500000000000000" pitchFamily="2" charset="0"/>
            </a:endParaRPr>
          </a:p>
          <a:p>
            <a:pPr algn="ctr"/>
            <a:r>
              <a:rPr lang="fr-FR" sz="2400" b="1" u="sng" dirty="0">
                <a:latin typeface="Poppins" panose="00000500000000000000" pitchFamily="2" charset="0"/>
                <a:cs typeface="Poppins" panose="00000500000000000000" pitchFamily="2" charset="0"/>
              </a:rPr>
              <a:t>Connexion « Espace Membre »</a:t>
            </a:r>
          </a:p>
          <a:p>
            <a:pPr algn="ctr"/>
            <a:endParaRPr lang="fr-FR" sz="1000" u="sng" dirty="0"/>
          </a:p>
        </p:txBody>
      </p:sp>
      <p:sp>
        <p:nvSpPr>
          <p:cNvPr id="4" name="Espace réservé du numéro de diapositive 3">
            <a:extLst>
              <a:ext uri="{FF2B5EF4-FFF2-40B4-BE49-F238E27FC236}">
                <a16:creationId xmlns:a16="http://schemas.microsoft.com/office/drawing/2014/main" id="{9829E933-369D-4173-994F-02ED59AC0FCA}"/>
              </a:ext>
            </a:extLst>
          </p:cNvPr>
          <p:cNvSpPr>
            <a:spLocks noGrp="1"/>
          </p:cNvSpPr>
          <p:nvPr>
            <p:ph type="sldNum" sz="quarter" idx="12"/>
          </p:nvPr>
        </p:nvSpPr>
        <p:spPr>
          <a:xfrm>
            <a:off x="-2210290" y="6359059"/>
            <a:ext cx="2743200" cy="365126"/>
          </a:xfrm>
        </p:spPr>
        <p:txBody>
          <a:bodyPr/>
          <a:lstStyle/>
          <a:p>
            <a:fld id="{30952983-7F6D-4F6B-BA4C-F90EBFEE3C97}" type="slidenum">
              <a:rPr lang="fr-FR" sz="1400" smtClean="0">
                <a:solidFill>
                  <a:schemeClr val="bg1"/>
                </a:solidFill>
              </a:rPr>
              <a:t>15</a:t>
            </a:fld>
            <a:endParaRPr lang="fr-FR" dirty="0">
              <a:solidFill>
                <a:schemeClr val="bg1"/>
              </a:solidFill>
            </a:endParaRPr>
          </a:p>
        </p:txBody>
      </p:sp>
    </p:spTree>
    <p:extLst>
      <p:ext uri="{BB962C8B-B14F-4D97-AF65-F5344CB8AC3E}">
        <p14:creationId xmlns:p14="http://schemas.microsoft.com/office/powerpoint/2010/main" val="3640243172"/>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041"/>
            <a:ext cx="12192000" cy="6858000"/>
          </a:xfrm>
          <a:prstGeom prst="rect">
            <a:avLst/>
          </a:prstGeom>
        </p:spPr>
      </p:pic>
      <p:pic>
        <p:nvPicPr>
          <p:cNvPr id="3" name="Image 2">
            <a:extLst>
              <a:ext uri="{FF2B5EF4-FFF2-40B4-BE49-F238E27FC236}">
                <a16:creationId xmlns:a16="http://schemas.microsoft.com/office/drawing/2014/main" id="{FAFEA551-5E32-4F6F-93DA-F57084002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9816" y="134760"/>
            <a:ext cx="9627078" cy="6588479"/>
          </a:xfrm>
          <a:prstGeom prst="rect">
            <a:avLst/>
          </a:prstGeom>
        </p:spPr>
      </p:pic>
      <p:sp>
        <p:nvSpPr>
          <p:cNvPr id="8" name="ZoneTexte 7"/>
          <p:cNvSpPr txBox="1"/>
          <p:nvPr/>
        </p:nvSpPr>
        <p:spPr>
          <a:xfrm>
            <a:off x="278779" y="1872284"/>
            <a:ext cx="4081347" cy="2031325"/>
          </a:xfrm>
          <a:prstGeom prst="rect">
            <a:avLst/>
          </a:prstGeom>
          <a:solidFill>
            <a:schemeClr val="bg1"/>
          </a:solidFill>
          <a:ln>
            <a:solidFill>
              <a:schemeClr val="tx1"/>
            </a:solidFill>
          </a:ln>
        </p:spPr>
        <p:txBody>
          <a:bodyPr wrap="square" rtlCol="0">
            <a:spAutoFit/>
          </a:bodyPr>
          <a:lstStyle/>
          <a:p>
            <a:pPr algn="ctr"/>
            <a:endParaRPr lang="fr-FR" sz="1000" dirty="0">
              <a:latin typeface="Poppins" panose="00000500000000000000" pitchFamily="2" charset="0"/>
              <a:cs typeface="Poppins" panose="00000500000000000000" pitchFamily="2" charset="0"/>
            </a:endParaRPr>
          </a:p>
          <a:p>
            <a:pPr algn="ctr"/>
            <a:r>
              <a:rPr lang="fr-FR" sz="3600" dirty="0">
                <a:latin typeface="Poppins" panose="00000500000000000000" pitchFamily="2" charset="0"/>
                <a:cs typeface="Poppins" panose="00000500000000000000" pitchFamily="2" charset="0"/>
              </a:rPr>
              <a:t>Diagramme de séquence :</a:t>
            </a:r>
          </a:p>
          <a:p>
            <a:pPr algn="ctr"/>
            <a:endParaRPr lang="fr-FR" sz="1000" u="sng" dirty="0">
              <a:latin typeface="Poppins" panose="00000500000000000000" pitchFamily="2" charset="0"/>
              <a:cs typeface="Poppins" panose="00000500000000000000" pitchFamily="2" charset="0"/>
            </a:endParaRPr>
          </a:p>
          <a:p>
            <a:pPr algn="ctr"/>
            <a:r>
              <a:rPr lang="fr-FR" sz="2400" b="1" u="sng" dirty="0">
                <a:latin typeface="Poppins" panose="00000500000000000000" pitchFamily="2" charset="0"/>
                <a:cs typeface="Poppins" panose="00000500000000000000" pitchFamily="2" charset="0"/>
              </a:rPr>
              <a:t>Création d’un deck</a:t>
            </a:r>
          </a:p>
          <a:p>
            <a:pPr algn="ctr"/>
            <a:endParaRPr lang="fr-FR" sz="1000" u="sng" dirty="0"/>
          </a:p>
        </p:txBody>
      </p:sp>
      <p:sp>
        <p:nvSpPr>
          <p:cNvPr id="6" name="Espace réservé du numéro de diapositive 5">
            <a:extLst>
              <a:ext uri="{FF2B5EF4-FFF2-40B4-BE49-F238E27FC236}">
                <a16:creationId xmlns:a16="http://schemas.microsoft.com/office/drawing/2014/main" id="{BC879CA9-8FEF-4109-86E0-E9224A936D46}"/>
              </a:ext>
            </a:extLst>
          </p:cNvPr>
          <p:cNvSpPr>
            <a:spLocks noGrp="1"/>
          </p:cNvSpPr>
          <p:nvPr>
            <p:ph type="sldNum" sz="quarter" idx="12"/>
          </p:nvPr>
        </p:nvSpPr>
        <p:spPr>
          <a:xfrm>
            <a:off x="-2192517" y="6358113"/>
            <a:ext cx="2743200" cy="365126"/>
          </a:xfrm>
        </p:spPr>
        <p:txBody>
          <a:bodyPr/>
          <a:lstStyle/>
          <a:p>
            <a:fld id="{30952983-7F6D-4F6B-BA4C-F90EBFEE3C97}" type="slidenum">
              <a:rPr lang="fr-FR" sz="1400" smtClean="0">
                <a:solidFill>
                  <a:schemeClr val="bg1"/>
                </a:solidFill>
              </a:rPr>
              <a:t>16</a:t>
            </a:fld>
            <a:endParaRPr lang="fr-FR" dirty="0">
              <a:solidFill>
                <a:schemeClr val="bg1"/>
              </a:solidFill>
            </a:endParaRPr>
          </a:p>
        </p:txBody>
      </p:sp>
    </p:spTree>
    <p:extLst>
      <p:ext uri="{BB962C8B-B14F-4D97-AF65-F5344CB8AC3E}">
        <p14:creationId xmlns:p14="http://schemas.microsoft.com/office/powerpoint/2010/main" val="1724603529"/>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Titre 1"/>
          <p:cNvSpPr>
            <a:spLocks noGrp="1"/>
          </p:cNvSpPr>
          <p:nvPr>
            <p:ph type="ctrTitle"/>
          </p:nvPr>
        </p:nvSpPr>
        <p:spPr bwMode="white">
          <a:xfrm>
            <a:off x="0" y="2784388"/>
            <a:ext cx="12192000" cy="931520"/>
          </a:xfrm>
          <a:effectLst>
            <a:outerShdw blurRad="50800" dist="38100" dir="2700000" algn="tl" rotWithShape="0">
              <a:schemeClr val="tx1"/>
            </a:outerShdw>
            <a:softEdge rad="838200"/>
          </a:effectLst>
        </p:spPr>
        <p:txBody>
          <a:bodyPr anchor="t">
            <a:normAutofit/>
          </a:bodyPr>
          <a:lstStyle/>
          <a:p>
            <a:r>
              <a:rPr lang="fr-FR" sz="5400" dirty="0">
                <a:solidFill>
                  <a:schemeClr val="bg1"/>
                </a:solidFill>
                <a:latin typeface="VALORANT" pitchFamily="2" charset="0"/>
              </a:rPr>
              <a:t>CONCEPTION</a:t>
            </a:r>
          </a:p>
        </p:txBody>
      </p:sp>
      <p:sp>
        <p:nvSpPr>
          <p:cNvPr id="6" name="Espace réservé du numéro de diapositive 5">
            <a:extLst>
              <a:ext uri="{FF2B5EF4-FFF2-40B4-BE49-F238E27FC236}">
                <a16:creationId xmlns:a16="http://schemas.microsoft.com/office/drawing/2014/main" id="{C5EA4596-2E73-4621-9728-EABD6E174D87}"/>
              </a:ext>
            </a:extLst>
          </p:cNvPr>
          <p:cNvSpPr>
            <a:spLocks noGrp="1"/>
          </p:cNvSpPr>
          <p:nvPr>
            <p:ph type="sldNum" sz="quarter" idx="12"/>
          </p:nvPr>
        </p:nvSpPr>
        <p:spPr/>
        <p:txBody>
          <a:bodyPr/>
          <a:lstStyle/>
          <a:p>
            <a:fld id="{30952983-7F6D-4F6B-BA4C-F90EBFEE3C97}" type="slidenum">
              <a:rPr lang="fr-FR" sz="1400" smtClean="0">
                <a:solidFill>
                  <a:schemeClr val="bg1"/>
                </a:solidFill>
              </a:rPr>
              <a:t>17</a:t>
            </a:fld>
            <a:endParaRPr lang="fr-FR" dirty="0">
              <a:solidFill>
                <a:schemeClr val="bg1"/>
              </a:solidFill>
            </a:endParaRPr>
          </a:p>
        </p:txBody>
      </p:sp>
    </p:spTree>
    <p:extLst>
      <p:ext uri="{BB962C8B-B14F-4D97-AF65-F5344CB8AC3E}">
        <p14:creationId xmlns:p14="http://schemas.microsoft.com/office/powerpoint/2010/main" val="377460197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 y="0"/>
            <a:ext cx="12213573" cy="6870135"/>
          </a:xfrm>
          <a:prstGeom prst="rect">
            <a:avLst/>
          </a:prstGeom>
        </p:spPr>
      </p:pic>
      <p:sp>
        <p:nvSpPr>
          <p:cNvPr id="7" name="ZoneTexte 6">
            <a:extLst>
              <a:ext uri="{FF2B5EF4-FFF2-40B4-BE49-F238E27FC236}">
                <a16:creationId xmlns:a16="http://schemas.microsoft.com/office/drawing/2014/main" id="{0B5B4A4C-D188-4A6B-9F52-A795684F07AD}"/>
              </a:ext>
            </a:extLst>
          </p:cNvPr>
          <p:cNvSpPr txBox="1"/>
          <p:nvPr/>
        </p:nvSpPr>
        <p:spPr>
          <a:xfrm flipH="1">
            <a:off x="179859" y="434898"/>
            <a:ext cx="12033713" cy="769441"/>
          </a:xfrm>
          <a:prstGeom prst="rect">
            <a:avLst/>
          </a:prstGeom>
          <a:noFill/>
          <a:effectLst>
            <a:outerShdw blurRad="50800" dist="38100" dir="2700000" algn="tl" rotWithShape="0">
              <a:schemeClr val="tx1"/>
            </a:outerShdw>
          </a:effectLst>
        </p:spPr>
        <p:txBody>
          <a:bodyPr wrap="square" rtlCol="0">
            <a:spAutoFit/>
          </a:bodyPr>
          <a:lstStyle/>
          <a:p>
            <a:pPr algn="ctr"/>
            <a:r>
              <a:rPr lang="fr-FR" sz="4400" u="sng" dirty="0">
                <a:solidFill>
                  <a:schemeClr val="bg1"/>
                </a:solidFill>
                <a:latin typeface="VALORANT" pitchFamily="2" charset="0"/>
              </a:rPr>
              <a:t>Modele conceptuel des donnes</a:t>
            </a:r>
          </a:p>
        </p:txBody>
      </p:sp>
      <p:pic>
        <p:nvPicPr>
          <p:cNvPr id="13" name="Image 12">
            <a:extLst>
              <a:ext uri="{FF2B5EF4-FFF2-40B4-BE49-F238E27FC236}">
                <a16:creationId xmlns:a16="http://schemas.microsoft.com/office/drawing/2014/main" id="{32E0F2B2-F4CC-4A5C-BCC2-E49629F03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29" y="1313668"/>
            <a:ext cx="11326342" cy="5246174"/>
          </a:xfrm>
          <a:prstGeom prst="rect">
            <a:avLst/>
          </a:prstGeom>
        </p:spPr>
      </p:pic>
      <p:sp>
        <p:nvSpPr>
          <p:cNvPr id="4" name="Espace réservé du numéro de diapositive 3">
            <a:extLst>
              <a:ext uri="{FF2B5EF4-FFF2-40B4-BE49-F238E27FC236}">
                <a16:creationId xmlns:a16="http://schemas.microsoft.com/office/drawing/2014/main" id="{99E36E3E-D245-42FC-98D2-5B3B730FAFFF}"/>
              </a:ext>
            </a:extLst>
          </p:cNvPr>
          <p:cNvSpPr>
            <a:spLocks noGrp="1"/>
          </p:cNvSpPr>
          <p:nvPr>
            <p:ph type="sldNum" sz="quarter" idx="12"/>
          </p:nvPr>
        </p:nvSpPr>
        <p:spPr>
          <a:xfrm>
            <a:off x="8836843" y="6217541"/>
            <a:ext cx="2743200" cy="365126"/>
          </a:xfrm>
        </p:spPr>
        <p:txBody>
          <a:bodyPr/>
          <a:lstStyle/>
          <a:p>
            <a:fld id="{30952983-7F6D-4F6B-BA4C-F90EBFEE3C97}" type="slidenum">
              <a:rPr lang="fr-FR" sz="1400" smtClean="0">
                <a:solidFill>
                  <a:schemeClr val="tx1"/>
                </a:solidFill>
              </a:rPr>
              <a:t>18</a:t>
            </a:fld>
            <a:endParaRPr lang="fr-FR" dirty="0">
              <a:solidFill>
                <a:schemeClr val="tx1"/>
              </a:solidFill>
            </a:endParaRPr>
          </a:p>
        </p:txBody>
      </p:sp>
    </p:spTree>
    <p:extLst>
      <p:ext uri="{BB962C8B-B14F-4D97-AF65-F5344CB8AC3E}">
        <p14:creationId xmlns:p14="http://schemas.microsoft.com/office/powerpoint/2010/main" val="3676692270"/>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 y="-11151"/>
            <a:ext cx="12213573" cy="6870135"/>
          </a:xfrm>
          <a:prstGeom prst="rect">
            <a:avLst/>
          </a:prstGeom>
        </p:spPr>
      </p:pic>
      <p:sp>
        <p:nvSpPr>
          <p:cNvPr id="7" name="ZoneTexte 6">
            <a:extLst>
              <a:ext uri="{FF2B5EF4-FFF2-40B4-BE49-F238E27FC236}">
                <a16:creationId xmlns:a16="http://schemas.microsoft.com/office/drawing/2014/main" id="{0B5B4A4C-D188-4A6B-9F52-A795684F07AD}"/>
              </a:ext>
            </a:extLst>
          </p:cNvPr>
          <p:cNvSpPr txBox="1"/>
          <p:nvPr/>
        </p:nvSpPr>
        <p:spPr>
          <a:xfrm flipH="1">
            <a:off x="89928" y="345690"/>
            <a:ext cx="12033713" cy="769441"/>
          </a:xfrm>
          <a:prstGeom prst="rect">
            <a:avLst/>
          </a:prstGeom>
          <a:noFill/>
          <a:effectLst>
            <a:outerShdw blurRad="50800" dist="38100" dir="2700000" algn="tl" rotWithShape="0">
              <a:schemeClr val="tx1"/>
            </a:outerShdw>
          </a:effectLst>
        </p:spPr>
        <p:txBody>
          <a:bodyPr wrap="square" rtlCol="0">
            <a:spAutoFit/>
          </a:bodyPr>
          <a:lstStyle/>
          <a:p>
            <a:pPr algn="ctr"/>
            <a:r>
              <a:rPr lang="fr-FR" sz="4400" u="sng" dirty="0">
                <a:solidFill>
                  <a:schemeClr val="bg1"/>
                </a:solidFill>
                <a:latin typeface="VALORANT" pitchFamily="2" charset="0"/>
              </a:rPr>
              <a:t>Modele logique des donnes</a:t>
            </a:r>
          </a:p>
        </p:txBody>
      </p:sp>
      <p:pic>
        <p:nvPicPr>
          <p:cNvPr id="6" name="Image 5">
            <a:extLst>
              <a:ext uri="{FF2B5EF4-FFF2-40B4-BE49-F238E27FC236}">
                <a16:creationId xmlns:a16="http://schemas.microsoft.com/office/drawing/2014/main" id="{B365A5DA-F324-4C98-A21A-602675300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6312" y="1352191"/>
            <a:ext cx="9697062" cy="5083919"/>
          </a:xfrm>
          <a:prstGeom prst="rect">
            <a:avLst/>
          </a:prstGeom>
        </p:spPr>
      </p:pic>
      <p:sp>
        <p:nvSpPr>
          <p:cNvPr id="4" name="Espace réservé du numéro de diapositive 3">
            <a:extLst>
              <a:ext uri="{FF2B5EF4-FFF2-40B4-BE49-F238E27FC236}">
                <a16:creationId xmlns:a16="http://schemas.microsoft.com/office/drawing/2014/main" id="{896C1D0F-0514-4954-B3E2-2E080259C45E}"/>
              </a:ext>
            </a:extLst>
          </p:cNvPr>
          <p:cNvSpPr>
            <a:spLocks noGrp="1"/>
          </p:cNvSpPr>
          <p:nvPr>
            <p:ph type="sldNum" sz="quarter" idx="12"/>
          </p:nvPr>
        </p:nvSpPr>
        <p:spPr>
          <a:xfrm>
            <a:off x="9053659" y="6320521"/>
            <a:ext cx="2743200" cy="365126"/>
          </a:xfrm>
        </p:spPr>
        <p:txBody>
          <a:bodyPr/>
          <a:lstStyle/>
          <a:p>
            <a:fld id="{30952983-7F6D-4F6B-BA4C-F90EBFEE3C97}" type="slidenum">
              <a:rPr lang="fr-FR" sz="1400" smtClean="0">
                <a:solidFill>
                  <a:schemeClr val="bg1"/>
                </a:solidFill>
              </a:rPr>
              <a:t>19</a:t>
            </a:fld>
            <a:endParaRPr lang="fr-FR" dirty="0">
              <a:solidFill>
                <a:schemeClr val="bg1"/>
              </a:solidFill>
            </a:endParaRPr>
          </a:p>
        </p:txBody>
      </p:sp>
    </p:spTree>
    <p:extLst>
      <p:ext uri="{BB962C8B-B14F-4D97-AF65-F5344CB8AC3E}">
        <p14:creationId xmlns:p14="http://schemas.microsoft.com/office/powerpoint/2010/main" val="2298269921"/>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attFill prst="pct5">
            <a:fgClr>
              <a:schemeClr val="accent1"/>
            </a:fgClr>
            <a:bgClr>
              <a:schemeClr val="bg1"/>
            </a:bgClr>
          </a:pattFill>
        </p:spPr>
      </p:pic>
      <p:sp>
        <p:nvSpPr>
          <p:cNvPr id="2" name="Titre 1"/>
          <p:cNvSpPr>
            <a:spLocks noGrp="1"/>
          </p:cNvSpPr>
          <p:nvPr>
            <p:ph type="title"/>
          </p:nvPr>
        </p:nvSpPr>
        <p:spPr>
          <a:xfrm>
            <a:off x="765110" y="2476896"/>
            <a:ext cx="8313575" cy="413790"/>
          </a:xfrm>
          <a:effectLst>
            <a:outerShdw blurRad="50800" dist="38100" dir="2700000" algn="tl" rotWithShape="0">
              <a:prstClr val="black"/>
            </a:outerShdw>
          </a:effectLst>
        </p:spPr>
        <p:txBody>
          <a:bodyPr>
            <a:normAutofit fontScale="90000"/>
          </a:bodyPr>
          <a:lstStyle/>
          <a:p>
            <a:r>
              <a:rPr lang="fr-FR" sz="3000" dirty="0">
                <a:solidFill>
                  <a:schemeClr val="bg1"/>
                </a:solidFill>
                <a:latin typeface="VALORANT" pitchFamily="2" charset="0"/>
              </a:rPr>
              <a:t>1. PRESENTATION</a:t>
            </a:r>
          </a:p>
        </p:txBody>
      </p:sp>
      <p:sp>
        <p:nvSpPr>
          <p:cNvPr id="11" name="Titre 1"/>
          <p:cNvSpPr txBox="1">
            <a:spLocks/>
          </p:cNvSpPr>
          <p:nvPr/>
        </p:nvSpPr>
        <p:spPr bwMode="white">
          <a:xfrm>
            <a:off x="765110" y="1057132"/>
            <a:ext cx="3750906" cy="931520"/>
          </a:xfrm>
          <a:prstGeom prst="rect">
            <a:avLst/>
          </a:prstGeom>
          <a:effectLst>
            <a:outerShdw blurRad="50800" dist="38100" dir="2700000" algn="tl" rotWithShape="0">
              <a:schemeClr val="tx1"/>
            </a:outerShdw>
            <a:softEdge rad="838200"/>
          </a:effectLst>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u="sng" dirty="0">
                <a:solidFill>
                  <a:schemeClr val="bg1"/>
                </a:solidFill>
                <a:latin typeface="VALORANT" pitchFamily="2" charset="0"/>
              </a:rPr>
              <a:t>SOMMAIRE</a:t>
            </a:r>
          </a:p>
        </p:txBody>
      </p:sp>
      <p:sp>
        <p:nvSpPr>
          <p:cNvPr id="10" name="Titre 1">
            <a:extLst>
              <a:ext uri="{FF2B5EF4-FFF2-40B4-BE49-F238E27FC236}">
                <a16:creationId xmlns:a16="http://schemas.microsoft.com/office/drawing/2014/main" id="{CBBA0102-1ECF-46D7-B077-3B10B1BB8EF2}"/>
              </a:ext>
            </a:extLst>
          </p:cNvPr>
          <p:cNvSpPr txBox="1">
            <a:spLocks/>
          </p:cNvSpPr>
          <p:nvPr/>
        </p:nvSpPr>
        <p:spPr>
          <a:xfrm>
            <a:off x="765109" y="3093792"/>
            <a:ext cx="8313575" cy="413790"/>
          </a:xfrm>
          <a:prstGeom prst="rect">
            <a:avLst/>
          </a:prstGeom>
          <a:effectLst>
            <a:outerShdw blurRad="50800" dist="38100" dir="2700000" algn="tl" rotWithShape="0">
              <a:prstClr val="black"/>
            </a:outerShdw>
          </a:effectLst>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000" dirty="0">
                <a:solidFill>
                  <a:schemeClr val="bg1"/>
                </a:solidFill>
                <a:latin typeface="VALORANT" pitchFamily="2" charset="0"/>
              </a:rPr>
              <a:t>2. Cahier des charges</a:t>
            </a:r>
          </a:p>
        </p:txBody>
      </p:sp>
      <p:sp>
        <p:nvSpPr>
          <p:cNvPr id="14" name="Titre 1">
            <a:extLst>
              <a:ext uri="{FF2B5EF4-FFF2-40B4-BE49-F238E27FC236}">
                <a16:creationId xmlns:a16="http://schemas.microsoft.com/office/drawing/2014/main" id="{128634B5-F0EA-4768-AA67-7BA8EAC485B9}"/>
              </a:ext>
            </a:extLst>
          </p:cNvPr>
          <p:cNvSpPr txBox="1">
            <a:spLocks/>
          </p:cNvSpPr>
          <p:nvPr/>
        </p:nvSpPr>
        <p:spPr>
          <a:xfrm>
            <a:off x="765108" y="3677778"/>
            <a:ext cx="8313575" cy="413790"/>
          </a:xfrm>
          <a:prstGeom prst="rect">
            <a:avLst/>
          </a:prstGeom>
          <a:effectLst>
            <a:outerShdw blurRad="50800" dist="38100" dir="2700000" algn="tl" rotWithShape="0">
              <a:prstClr val="black"/>
            </a:outerShdw>
          </a:effectLst>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000" dirty="0">
                <a:solidFill>
                  <a:schemeClr val="bg1"/>
                </a:solidFill>
                <a:latin typeface="VALORANT" pitchFamily="2" charset="0"/>
              </a:rPr>
              <a:t>3. Analyse fonctionnelle</a:t>
            </a:r>
          </a:p>
        </p:txBody>
      </p:sp>
      <p:sp>
        <p:nvSpPr>
          <p:cNvPr id="16" name="Titre 1">
            <a:extLst>
              <a:ext uri="{FF2B5EF4-FFF2-40B4-BE49-F238E27FC236}">
                <a16:creationId xmlns:a16="http://schemas.microsoft.com/office/drawing/2014/main" id="{6E80301F-A1A8-4D28-9FA6-99BD5ACEF1F7}"/>
              </a:ext>
            </a:extLst>
          </p:cNvPr>
          <p:cNvSpPr txBox="1">
            <a:spLocks/>
          </p:cNvSpPr>
          <p:nvPr/>
        </p:nvSpPr>
        <p:spPr>
          <a:xfrm>
            <a:off x="765108" y="4258653"/>
            <a:ext cx="8313575" cy="413790"/>
          </a:xfrm>
          <a:prstGeom prst="rect">
            <a:avLst/>
          </a:prstGeom>
          <a:effectLst>
            <a:outerShdw blurRad="50800" dist="38100" dir="2700000" algn="tl" rotWithShape="0">
              <a:prstClr val="black"/>
            </a:outerShdw>
          </a:effectLst>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000" dirty="0">
                <a:solidFill>
                  <a:schemeClr val="bg1"/>
                </a:solidFill>
                <a:latin typeface="VALORANT" pitchFamily="2" charset="0"/>
              </a:rPr>
              <a:t>4. Conception</a:t>
            </a:r>
          </a:p>
        </p:txBody>
      </p:sp>
      <p:sp>
        <p:nvSpPr>
          <p:cNvPr id="17" name="Titre 1">
            <a:extLst>
              <a:ext uri="{FF2B5EF4-FFF2-40B4-BE49-F238E27FC236}">
                <a16:creationId xmlns:a16="http://schemas.microsoft.com/office/drawing/2014/main" id="{F68F2104-E945-448B-888E-CA26940365F1}"/>
              </a:ext>
            </a:extLst>
          </p:cNvPr>
          <p:cNvSpPr txBox="1">
            <a:spLocks/>
          </p:cNvSpPr>
          <p:nvPr/>
        </p:nvSpPr>
        <p:spPr>
          <a:xfrm>
            <a:off x="765108" y="4839528"/>
            <a:ext cx="8313575" cy="413790"/>
          </a:xfrm>
          <a:prstGeom prst="rect">
            <a:avLst/>
          </a:prstGeom>
          <a:effectLst>
            <a:outerShdw blurRad="50800" dist="38100" dir="2700000" algn="tl" rotWithShape="0">
              <a:prstClr val="black"/>
            </a:outerShdw>
          </a:effectLst>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000" dirty="0">
                <a:solidFill>
                  <a:schemeClr val="bg1"/>
                </a:solidFill>
                <a:latin typeface="VALORANT" pitchFamily="2" charset="0"/>
              </a:rPr>
              <a:t>5. Le code</a:t>
            </a:r>
          </a:p>
        </p:txBody>
      </p:sp>
      <p:sp>
        <p:nvSpPr>
          <p:cNvPr id="6" name="Espace réservé du numéro de diapositive 5">
            <a:extLst>
              <a:ext uri="{FF2B5EF4-FFF2-40B4-BE49-F238E27FC236}">
                <a16:creationId xmlns:a16="http://schemas.microsoft.com/office/drawing/2014/main" id="{BC03BCD0-132D-4A7C-B5D0-167044781F35}"/>
              </a:ext>
            </a:extLst>
          </p:cNvPr>
          <p:cNvSpPr>
            <a:spLocks noGrp="1"/>
          </p:cNvSpPr>
          <p:nvPr>
            <p:ph type="sldNum" sz="quarter" idx="12"/>
          </p:nvPr>
        </p:nvSpPr>
        <p:spPr/>
        <p:txBody>
          <a:bodyPr/>
          <a:lstStyle/>
          <a:p>
            <a:fld id="{30952983-7F6D-4F6B-BA4C-F90EBFEE3C97}" type="slidenum">
              <a:rPr lang="fr-FR" sz="1400" smtClean="0">
                <a:solidFill>
                  <a:schemeClr val="bg1"/>
                </a:solidFill>
              </a:rPr>
              <a:t>2</a:t>
            </a:fld>
            <a:endParaRPr lang="fr-FR" dirty="0">
              <a:solidFill>
                <a:schemeClr val="bg1"/>
              </a:solidFill>
            </a:endParaRPr>
          </a:p>
        </p:txBody>
      </p:sp>
    </p:spTree>
    <p:extLst>
      <p:ext uri="{BB962C8B-B14F-4D97-AF65-F5344CB8AC3E}">
        <p14:creationId xmlns:p14="http://schemas.microsoft.com/office/powerpoint/2010/main" val="34326694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213573" cy="6870135"/>
          </a:xfrm>
          <a:prstGeom prst="rect">
            <a:avLst/>
          </a:prstGeom>
        </p:spPr>
      </p:pic>
      <p:sp>
        <p:nvSpPr>
          <p:cNvPr id="7" name="ZoneTexte 6">
            <a:extLst>
              <a:ext uri="{FF2B5EF4-FFF2-40B4-BE49-F238E27FC236}">
                <a16:creationId xmlns:a16="http://schemas.microsoft.com/office/drawing/2014/main" id="{0B5B4A4C-D188-4A6B-9F52-A795684F07AD}"/>
              </a:ext>
            </a:extLst>
          </p:cNvPr>
          <p:cNvSpPr txBox="1"/>
          <p:nvPr/>
        </p:nvSpPr>
        <p:spPr>
          <a:xfrm flipH="1">
            <a:off x="89928" y="345690"/>
            <a:ext cx="12033713" cy="769441"/>
          </a:xfrm>
          <a:prstGeom prst="rect">
            <a:avLst/>
          </a:prstGeom>
          <a:noFill/>
          <a:effectLst>
            <a:outerShdw blurRad="50800" dist="38100" dir="2700000" algn="tl" rotWithShape="0">
              <a:schemeClr val="tx1"/>
            </a:outerShdw>
          </a:effectLst>
        </p:spPr>
        <p:txBody>
          <a:bodyPr wrap="square" rtlCol="0">
            <a:spAutoFit/>
          </a:bodyPr>
          <a:lstStyle/>
          <a:p>
            <a:pPr algn="ctr"/>
            <a:r>
              <a:rPr lang="fr-FR" sz="4400" u="sng" dirty="0">
                <a:solidFill>
                  <a:schemeClr val="bg1"/>
                </a:solidFill>
                <a:latin typeface="VALORANT" pitchFamily="2" charset="0"/>
              </a:rPr>
              <a:t>Script </a:t>
            </a:r>
            <a:r>
              <a:rPr lang="fr-FR" sz="4400" u="sng" dirty="0" err="1">
                <a:solidFill>
                  <a:schemeClr val="bg1"/>
                </a:solidFill>
                <a:latin typeface="VALORANT" pitchFamily="2" charset="0"/>
              </a:rPr>
              <a:t>sql</a:t>
            </a:r>
            <a:endParaRPr lang="fr-FR" sz="4400" u="sng" dirty="0">
              <a:solidFill>
                <a:schemeClr val="bg1"/>
              </a:solidFill>
              <a:latin typeface="VALORANT" pitchFamily="2" charset="0"/>
            </a:endParaRPr>
          </a:p>
        </p:txBody>
      </p:sp>
      <p:pic>
        <p:nvPicPr>
          <p:cNvPr id="3" name="Image 2">
            <a:extLst>
              <a:ext uri="{FF2B5EF4-FFF2-40B4-BE49-F238E27FC236}">
                <a16:creationId xmlns:a16="http://schemas.microsoft.com/office/drawing/2014/main" id="{41BDF0E7-81D1-48CD-8176-99CBF29C8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906" y="1115131"/>
            <a:ext cx="4944870" cy="5343165"/>
          </a:xfrm>
          <a:prstGeom prst="rect">
            <a:avLst/>
          </a:prstGeom>
        </p:spPr>
      </p:pic>
      <p:sp>
        <p:nvSpPr>
          <p:cNvPr id="4" name="Rectangle 3">
            <a:extLst>
              <a:ext uri="{FF2B5EF4-FFF2-40B4-BE49-F238E27FC236}">
                <a16:creationId xmlns:a16="http://schemas.microsoft.com/office/drawing/2014/main" id="{8BE132FD-6CEA-416F-A49F-12F84A8D0B92}"/>
              </a:ext>
            </a:extLst>
          </p:cNvPr>
          <p:cNvSpPr/>
          <p:nvPr/>
        </p:nvSpPr>
        <p:spPr>
          <a:xfrm>
            <a:off x="647489" y="2894239"/>
            <a:ext cx="3813717" cy="1677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937AC999-6565-456F-94AA-3DF529AD194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560432" y="2396520"/>
            <a:ext cx="2341849" cy="2064960"/>
          </a:xfrm>
          <a:prstGeom prst="rect">
            <a:avLst/>
          </a:prstGeom>
          <a:noFill/>
          <a:ln>
            <a:noFill/>
          </a:ln>
        </p:spPr>
      </p:pic>
      <p:sp>
        <p:nvSpPr>
          <p:cNvPr id="8" name="Rectangle 7">
            <a:extLst>
              <a:ext uri="{FF2B5EF4-FFF2-40B4-BE49-F238E27FC236}">
                <a16:creationId xmlns:a16="http://schemas.microsoft.com/office/drawing/2014/main" id="{D0C0387B-B40F-4B12-813D-4517108030FC}"/>
              </a:ext>
            </a:extLst>
          </p:cNvPr>
          <p:cNvSpPr/>
          <p:nvPr/>
        </p:nvSpPr>
        <p:spPr>
          <a:xfrm>
            <a:off x="7905749" y="2396520"/>
            <a:ext cx="1238251" cy="3987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9">
            <a:extLst>
              <a:ext uri="{FF2B5EF4-FFF2-40B4-BE49-F238E27FC236}">
                <a16:creationId xmlns:a16="http://schemas.microsoft.com/office/drawing/2014/main" id="{323391E1-4D66-4701-B17B-16AF0656CADF}"/>
              </a:ext>
            </a:extLst>
          </p:cNvPr>
          <p:cNvSpPr>
            <a:spLocks noGrp="1"/>
          </p:cNvSpPr>
          <p:nvPr>
            <p:ph type="sldNum" sz="quarter" idx="12"/>
          </p:nvPr>
        </p:nvSpPr>
        <p:spPr/>
        <p:txBody>
          <a:bodyPr/>
          <a:lstStyle/>
          <a:p>
            <a:fld id="{30952983-7F6D-4F6B-BA4C-F90EBFEE3C97}" type="slidenum">
              <a:rPr lang="fr-FR" sz="1400" smtClean="0">
                <a:solidFill>
                  <a:schemeClr val="bg1"/>
                </a:solidFill>
              </a:rPr>
              <a:t>20</a:t>
            </a:fld>
            <a:endParaRPr lang="fr-FR" dirty="0">
              <a:solidFill>
                <a:schemeClr val="bg1"/>
              </a:solidFill>
            </a:endParaRPr>
          </a:p>
        </p:txBody>
      </p:sp>
    </p:spTree>
    <p:extLst>
      <p:ext uri="{BB962C8B-B14F-4D97-AF65-F5344CB8AC3E}">
        <p14:creationId xmlns:p14="http://schemas.microsoft.com/office/powerpoint/2010/main" val="1096230995"/>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Titre 1"/>
          <p:cNvSpPr>
            <a:spLocks noGrp="1"/>
          </p:cNvSpPr>
          <p:nvPr>
            <p:ph type="ctrTitle"/>
          </p:nvPr>
        </p:nvSpPr>
        <p:spPr bwMode="white">
          <a:xfrm>
            <a:off x="3148449" y="366414"/>
            <a:ext cx="6128952" cy="635824"/>
          </a:xfrm>
          <a:effectLst>
            <a:outerShdw blurRad="50800" dist="38100" dir="2700000" algn="tl" rotWithShape="0">
              <a:schemeClr val="tx1"/>
            </a:outerShdw>
            <a:softEdge rad="838200"/>
          </a:effectLst>
        </p:spPr>
        <p:txBody>
          <a:bodyPr anchor="b">
            <a:normAutofit/>
          </a:bodyPr>
          <a:lstStyle/>
          <a:p>
            <a:r>
              <a:rPr lang="fr-FR" sz="3600" dirty="0">
                <a:solidFill>
                  <a:schemeClr val="bg1"/>
                </a:solidFill>
                <a:latin typeface="VALORANT" pitchFamily="2" charset="0"/>
              </a:rPr>
              <a:t>Base de </a:t>
            </a:r>
            <a:r>
              <a:rPr lang="fr-FR" sz="3600" dirty="0" err="1">
                <a:solidFill>
                  <a:schemeClr val="bg1"/>
                </a:solidFill>
                <a:latin typeface="VALORANT" pitchFamily="2" charset="0"/>
              </a:rPr>
              <a:t>donnees</a:t>
            </a:r>
            <a:endParaRPr lang="fr-FR" sz="3600" dirty="0">
              <a:solidFill>
                <a:schemeClr val="bg1"/>
              </a:solidFill>
              <a:latin typeface="VALORANT" pitchFamily="2" charset="0"/>
            </a:endParaRPr>
          </a:p>
        </p:txBody>
      </p:sp>
      <p:pic>
        <p:nvPicPr>
          <p:cNvPr id="6" name="Image 5">
            <a:extLst>
              <a:ext uri="{FF2B5EF4-FFF2-40B4-BE49-F238E27FC236}">
                <a16:creationId xmlns:a16="http://schemas.microsoft.com/office/drawing/2014/main" id="{EBDD8E88-E01C-4259-9173-AFDF395234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516" y="1210996"/>
            <a:ext cx="10162968" cy="5008830"/>
          </a:xfrm>
          <a:prstGeom prst="rect">
            <a:avLst/>
          </a:prstGeom>
        </p:spPr>
      </p:pic>
      <p:sp>
        <p:nvSpPr>
          <p:cNvPr id="4" name="Espace réservé du numéro de diapositive 3">
            <a:extLst>
              <a:ext uri="{FF2B5EF4-FFF2-40B4-BE49-F238E27FC236}">
                <a16:creationId xmlns:a16="http://schemas.microsoft.com/office/drawing/2014/main" id="{39FFBCB7-FB61-4AB4-8E64-8F874DC30413}"/>
              </a:ext>
            </a:extLst>
          </p:cNvPr>
          <p:cNvSpPr>
            <a:spLocks noGrp="1"/>
          </p:cNvSpPr>
          <p:nvPr>
            <p:ph type="sldNum" sz="quarter" idx="12"/>
          </p:nvPr>
        </p:nvSpPr>
        <p:spPr/>
        <p:txBody>
          <a:bodyPr/>
          <a:lstStyle/>
          <a:p>
            <a:fld id="{30952983-7F6D-4F6B-BA4C-F90EBFEE3C97}" type="slidenum">
              <a:rPr lang="fr-FR" sz="1400" smtClean="0">
                <a:solidFill>
                  <a:schemeClr val="bg1"/>
                </a:solidFill>
              </a:rPr>
              <a:t>21</a:t>
            </a:fld>
            <a:endParaRPr lang="fr-FR" dirty="0">
              <a:solidFill>
                <a:schemeClr val="bg1"/>
              </a:solidFill>
            </a:endParaRPr>
          </a:p>
        </p:txBody>
      </p:sp>
    </p:spTree>
    <p:extLst>
      <p:ext uri="{BB962C8B-B14F-4D97-AF65-F5344CB8AC3E}">
        <p14:creationId xmlns:p14="http://schemas.microsoft.com/office/powerpoint/2010/main" val="255986421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re 1"/>
          <p:cNvSpPr txBox="1">
            <a:spLocks/>
          </p:cNvSpPr>
          <p:nvPr/>
        </p:nvSpPr>
        <p:spPr bwMode="white">
          <a:xfrm>
            <a:off x="0" y="2963240"/>
            <a:ext cx="12192000" cy="931520"/>
          </a:xfrm>
          <a:prstGeom prst="rect">
            <a:avLst/>
          </a:prstGeom>
          <a:effectLst>
            <a:outerShdw blurRad="50800" dist="38100" dir="2700000" algn="tl" rotWithShape="0">
              <a:schemeClr val="tx1"/>
            </a:outerShdw>
            <a:softEdge rad="838200"/>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dirty="0">
                <a:solidFill>
                  <a:schemeClr val="bg1"/>
                </a:solidFill>
                <a:latin typeface="VALORANT" pitchFamily="2" charset="0"/>
              </a:rPr>
              <a:t>Le code</a:t>
            </a:r>
          </a:p>
        </p:txBody>
      </p:sp>
      <p:sp>
        <p:nvSpPr>
          <p:cNvPr id="4" name="Espace réservé du numéro de diapositive 3">
            <a:extLst>
              <a:ext uri="{FF2B5EF4-FFF2-40B4-BE49-F238E27FC236}">
                <a16:creationId xmlns:a16="http://schemas.microsoft.com/office/drawing/2014/main" id="{94892CD0-118D-4D67-8010-D5F7EE7FAB73}"/>
              </a:ext>
            </a:extLst>
          </p:cNvPr>
          <p:cNvSpPr>
            <a:spLocks noGrp="1"/>
          </p:cNvSpPr>
          <p:nvPr>
            <p:ph type="sldNum" sz="quarter" idx="12"/>
          </p:nvPr>
        </p:nvSpPr>
        <p:spPr/>
        <p:txBody>
          <a:bodyPr/>
          <a:lstStyle/>
          <a:p>
            <a:fld id="{30952983-7F6D-4F6B-BA4C-F90EBFEE3C97}" type="slidenum">
              <a:rPr lang="fr-FR" sz="1600" smtClean="0">
                <a:solidFill>
                  <a:schemeClr val="bg1"/>
                </a:solidFill>
              </a:rPr>
              <a:t>22</a:t>
            </a:fld>
            <a:endParaRPr lang="fr-FR" dirty="0">
              <a:solidFill>
                <a:schemeClr val="bg1"/>
              </a:solidFill>
            </a:endParaRPr>
          </a:p>
        </p:txBody>
      </p:sp>
    </p:spTree>
    <p:extLst>
      <p:ext uri="{BB962C8B-B14F-4D97-AF65-F5344CB8AC3E}">
        <p14:creationId xmlns:p14="http://schemas.microsoft.com/office/powerpoint/2010/main" val="320241987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6" name="Titre 1"/>
          <p:cNvSpPr txBox="1">
            <a:spLocks/>
          </p:cNvSpPr>
          <p:nvPr/>
        </p:nvSpPr>
        <p:spPr>
          <a:xfrm>
            <a:off x="854013" y="122602"/>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err="1">
                <a:solidFill>
                  <a:schemeClr val="bg1"/>
                </a:solidFill>
                <a:latin typeface="VALORANT" pitchFamily="2" charset="0"/>
              </a:rPr>
              <a:t>Recuperation</a:t>
            </a:r>
            <a:r>
              <a:rPr lang="fr-FR" dirty="0">
                <a:solidFill>
                  <a:schemeClr val="bg1"/>
                </a:solidFill>
                <a:latin typeface="VALORANT" pitchFamily="2" charset="0"/>
              </a:rPr>
              <a:t> d’une api</a:t>
            </a:r>
          </a:p>
        </p:txBody>
      </p:sp>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298" y="1325392"/>
            <a:ext cx="10569403" cy="4970236"/>
          </a:xfrm>
          <a:prstGeom prst="rect">
            <a:avLst/>
          </a:prstGeom>
        </p:spPr>
      </p:pic>
      <p:sp>
        <p:nvSpPr>
          <p:cNvPr id="3" name="Rectangle 2"/>
          <p:cNvSpPr/>
          <p:nvPr/>
        </p:nvSpPr>
        <p:spPr>
          <a:xfrm>
            <a:off x="5091764" y="3429000"/>
            <a:ext cx="3715352" cy="9312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6">
            <a:extLst>
              <a:ext uri="{FF2B5EF4-FFF2-40B4-BE49-F238E27FC236}">
                <a16:creationId xmlns:a16="http://schemas.microsoft.com/office/drawing/2014/main" id="{E33BE29B-BF93-4214-969E-E526BFC6C1BF}"/>
              </a:ext>
            </a:extLst>
          </p:cNvPr>
          <p:cNvSpPr>
            <a:spLocks noGrp="1"/>
          </p:cNvSpPr>
          <p:nvPr>
            <p:ph type="sldNum" sz="quarter" idx="12"/>
          </p:nvPr>
        </p:nvSpPr>
        <p:spPr/>
        <p:txBody>
          <a:bodyPr/>
          <a:lstStyle/>
          <a:p>
            <a:fld id="{30952983-7F6D-4F6B-BA4C-F90EBFEE3C97}" type="slidenum">
              <a:rPr lang="fr-FR" sz="1400" smtClean="0">
                <a:solidFill>
                  <a:schemeClr val="bg1"/>
                </a:solidFill>
              </a:rPr>
              <a:t>23</a:t>
            </a:fld>
            <a:endParaRPr lang="fr-FR" dirty="0">
              <a:solidFill>
                <a:schemeClr val="bg1"/>
              </a:solidFill>
            </a:endParaRPr>
          </a:p>
        </p:txBody>
      </p:sp>
    </p:spTree>
    <p:extLst>
      <p:ext uri="{BB962C8B-B14F-4D97-AF65-F5344CB8AC3E}">
        <p14:creationId xmlns:p14="http://schemas.microsoft.com/office/powerpoint/2010/main" val="46667712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6" name="Titre 1"/>
          <p:cNvSpPr txBox="1">
            <a:spLocks/>
          </p:cNvSpPr>
          <p:nvPr/>
        </p:nvSpPr>
        <p:spPr>
          <a:xfrm>
            <a:off x="854013" y="122602"/>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Datas json</a:t>
            </a:r>
            <a:endParaRPr lang="fr-FR" sz="4000" dirty="0">
              <a:solidFill>
                <a:schemeClr val="bg1"/>
              </a:solidFill>
              <a:latin typeface="VALORANT" pitchFamily="2" charset="0"/>
            </a:endParaRP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7588" y="1325392"/>
            <a:ext cx="9836824" cy="4754897"/>
          </a:xfrm>
          <a:prstGeom prst="rect">
            <a:avLst/>
          </a:prstGeom>
        </p:spPr>
      </p:pic>
      <p:sp>
        <p:nvSpPr>
          <p:cNvPr id="3" name="Espace réservé du numéro de diapositive 2">
            <a:extLst>
              <a:ext uri="{FF2B5EF4-FFF2-40B4-BE49-F238E27FC236}">
                <a16:creationId xmlns:a16="http://schemas.microsoft.com/office/drawing/2014/main" id="{1CE6EB23-D15B-4A79-AF55-4931C5866803}"/>
              </a:ext>
            </a:extLst>
          </p:cNvPr>
          <p:cNvSpPr>
            <a:spLocks noGrp="1"/>
          </p:cNvSpPr>
          <p:nvPr>
            <p:ph type="sldNum" sz="quarter" idx="12"/>
          </p:nvPr>
        </p:nvSpPr>
        <p:spPr/>
        <p:txBody>
          <a:bodyPr/>
          <a:lstStyle/>
          <a:p>
            <a:fld id="{30952983-7F6D-4F6B-BA4C-F90EBFEE3C97}" type="slidenum">
              <a:rPr lang="fr-FR" sz="1400" smtClean="0">
                <a:solidFill>
                  <a:schemeClr val="bg1"/>
                </a:solidFill>
              </a:rPr>
              <a:t>24</a:t>
            </a:fld>
            <a:endParaRPr lang="fr-FR" dirty="0">
              <a:solidFill>
                <a:schemeClr val="bg1"/>
              </a:solidFill>
            </a:endParaRPr>
          </a:p>
        </p:txBody>
      </p:sp>
    </p:spTree>
    <p:extLst>
      <p:ext uri="{BB962C8B-B14F-4D97-AF65-F5344CB8AC3E}">
        <p14:creationId xmlns:p14="http://schemas.microsoft.com/office/powerpoint/2010/main" val="406700520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attFill prst="pct5">
            <a:fgClr>
              <a:schemeClr val="accent1"/>
            </a:fgClr>
            <a:bgClr>
              <a:schemeClr val="bg1"/>
            </a:bgClr>
          </a:pattFill>
        </p:spPr>
      </p:pic>
      <p:sp>
        <p:nvSpPr>
          <p:cNvPr id="13" name="Titre 1"/>
          <p:cNvSpPr txBox="1">
            <a:spLocks/>
          </p:cNvSpPr>
          <p:nvPr/>
        </p:nvSpPr>
        <p:spPr>
          <a:xfrm>
            <a:off x="948874" y="191971"/>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datas json </a:t>
            </a:r>
            <a:r>
              <a:rPr lang="fr-FR" sz="2400" dirty="0">
                <a:solidFill>
                  <a:schemeClr val="bg1"/>
                </a:solidFill>
                <a:latin typeface="VALORANT" pitchFamily="2" charset="0"/>
              </a:rPr>
              <a:t>(</a:t>
            </a:r>
            <a:r>
              <a:rPr lang="fr-FR" sz="2400" dirty="0" err="1">
                <a:solidFill>
                  <a:schemeClr val="bg1"/>
                </a:solidFill>
                <a:latin typeface="VALORANT" pitchFamily="2" charset="0"/>
              </a:rPr>
              <a:t>decode</a:t>
            </a:r>
            <a:r>
              <a:rPr lang="fr-FR" sz="2400" dirty="0">
                <a:solidFill>
                  <a:schemeClr val="bg1"/>
                </a:solidFill>
                <a:latin typeface="VALORANT" pitchFamily="2" charset="0"/>
              </a:rPr>
              <a:t> via </a:t>
            </a:r>
            <a:r>
              <a:rPr lang="fr-FR" sz="2400" dirty="0" err="1">
                <a:solidFill>
                  <a:schemeClr val="bg1"/>
                </a:solidFill>
                <a:latin typeface="VALORANT" pitchFamily="2" charset="0"/>
              </a:rPr>
              <a:t>mozilla</a:t>
            </a:r>
            <a:r>
              <a:rPr lang="fr-FR" sz="2400" dirty="0">
                <a:solidFill>
                  <a:schemeClr val="bg1"/>
                </a:solidFill>
                <a:latin typeface="VALORANT" pitchFamily="2" charset="0"/>
              </a:rPr>
              <a:t>)</a:t>
            </a:r>
          </a:p>
        </p:txBody>
      </p:sp>
      <p:sp>
        <p:nvSpPr>
          <p:cNvPr id="15" name="Titre 1"/>
          <p:cNvSpPr txBox="1">
            <a:spLocks/>
          </p:cNvSpPr>
          <p:nvPr/>
        </p:nvSpPr>
        <p:spPr>
          <a:xfrm>
            <a:off x="765110" y="4360519"/>
            <a:ext cx="10851502" cy="1325563"/>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3000" dirty="0">
              <a:solidFill>
                <a:schemeClr val="bg1"/>
              </a:solidFill>
              <a:latin typeface="VALORANT" pitchFamily="2" charset="0"/>
            </a:endParaRPr>
          </a:p>
        </p:txBody>
      </p:sp>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812" y="1911080"/>
            <a:ext cx="3344378" cy="4046382"/>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9155" y="1382569"/>
            <a:ext cx="3258033" cy="5079021"/>
          </a:xfrm>
          <a:prstGeom prst="rect">
            <a:avLst/>
          </a:prstGeom>
        </p:spPr>
      </p:pic>
      <p:sp>
        <p:nvSpPr>
          <p:cNvPr id="3" name="Espace réservé du numéro de diapositive 2">
            <a:extLst>
              <a:ext uri="{FF2B5EF4-FFF2-40B4-BE49-F238E27FC236}">
                <a16:creationId xmlns:a16="http://schemas.microsoft.com/office/drawing/2014/main" id="{6F330564-9DC0-4D5F-9C54-F2C547A3AE8C}"/>
              </a:ext>
            </a:extLst>
          </p:cNvPr>
          <p:cNvSpPr>
            <a:spLocks noGrp="1"/>
          </p:cNvSpPr>
          <p:nvPr>
            <p:ph type="sldNum" sz="quarter" idx="12"/>
          </p:nvPr>
        </p:nvSpPr>
        <p:spPr/>
        <p:txBody>
          <a:bodyPr/>
          <a:lstStyle/>
          <a:p>
            <a:fld id="{30952983-7F6D-4F6B-BA4C-F90EBFEE3C97}" type="slidenum">
              <a:rPr lang="fr-FR" sz="1400" smtClean="0">
                <a:solidFill>
                  <a:schemeClr val="bg1"/>
                </a:solidFill>
              </a:rPr>
              <a:t>25</a:t>
            </a:fld>
            <a:endParaRPr lang="fr-FR" dirty="0">
              <a:solidFill>
                <a:schemeClr val="bg1"/>
              </a:solidFill>
            </a:endParaRPr>
          </a:p>
        </p:txBody>
      </p:sp>
    </p:spTree>
    <p:extLst>
      <p:ext uri="{BB962C8B-B14F-4D97-AF65-F5344CB8AC3E}">
        <p14:creationId xmlns:p14="http://schemas.microsoft.com/office/powerpoint/2010/main" val="274669675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654C557E-32BC-436F-A9CF-0BE06FD734CC}"/>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Titre 1"/>
          <p:cNvSpPr>
            <a:spLocks noGrp="1"/>
          </p:cNvSpPr>
          <p:nvPr>
            <p:ph type="ctrTitle"/>
          </p:nvPr>
        </p:nvSpPr>
        <p:spPr bwMode="white">
          <a:xfrm>
            <a:off x="3031523" y="451883"/>
            <a:ext cx="6128952" cy="635824"/>
          </a:xfrm>
          <a:effectLst>
            <a:outerShdw blurRad="50800" dist="38100" dir="2700000" algn="tl" rotWithShape="0">
              <a:schemeClr val="tx1"/>
            </a:outerShdw>
            <a:softEdge rad="838200"/>
          </a:effectLst>
        </p:spPr>
        <p:txBody>
          <a:bodyPr anchor="b">
            <a:noAutofit/>
          </a:bodyPr>
          <a:lstStyle/>
          <a:p>
            <a:r>
              <a:rPr lang="fr-FR" sz="4400" dirty="0">
                <a:solidFill>
                  <a:schemeClr val="bg1"/>
                </a:solidFill>
                <a:latin typeface="VALORANT" pitchFamily="2" charset="0"/>
              </a:rPr>
              <a:t>INSERTION EN BDD</a:t>
            </a:r>
          </a:p>
        </p:txBody>
      </p:sp>
      <p:pic>
        <p:nvPicPr>
          <p:cNvPr id="4" name="Image 3">
            <a:extLst>
              <a:ext uri="{FF2B5EF4-FFF2-40B4-BE49-F238E27FC236}">
                <a16:creationId xmlns:a16="http://schemas.microsoft.com/office/drawing/2014/main" id="{9C2F511D-347E-44B8-9CCA-24426D021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5807" y="1783200"/>
            <a:ext cx="6577662" cy="3413408"/>
          </a:xfrm>
          <a:prstGeom prst="rect">
            <a:avLst/>
          </a:prstGeom>
        </p:spPr>
      </p:pic>
      <p:pic>
        <p:nvPicPr>
          <p:cNvPr id="7" name="Image 6">
            <a:extLst>
              <a:ext uri="{FF2B5EF4-FFF2-40B4-BE49-F238E27FC236}">
                <a16:creationId xmlns:a16="http://schemas.microsoft.com/office/drawing/2014/main" id="{180BDCBD-D0B8-41EB-B773-5789EB6A9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224" y="5547816"/>
            <a:ext cx="10145551" cy="858301"/>
          </a:xfrm>
          <a:prstGeom prst="rect">
            <a:avLst/>
          </a:prstGeom>
        </p:spPr>
      </p:pic>
      <p:pic>
        <p:nvPicPr>
          <p:cNvPr id="12" name="Image 11">
            <a:extLst>
              <a:ext uri="{FF2B5EF4-FFF2-40B4-BE49-F238E27FC236}">
                <a16:creationId xmlns:a16="http://schemas.microsoft.com/office/drawing/2014/main" id="{E026ECE6-E15B-4A2F-A865-3471FE5DEF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877" y="2983546"/>
            <a:ext cx="4319400" cy="959867"/>
          </a:xfrm>
          <a:prstGeom prst="rect">
            <a:avLst/>
          </a:prstGeom>
        </p:spPr>
      </p:pic>
      <p:sp>
        <p:nvSpPr>
          <p:cNvPr id="5" name="Espace réservé du numéro de diapositive 4">
            <a:extLst>
              <a:ext uri="{FF2B5EF4-FFF2-40B4-BE49-F238E27FC236}">
                <a16:creationId xmlns:a16="http://schemas.microsoft.com/office/drawing/2014/main" id="{C3CE9A63-8059-4F3F-9539-DB1B9DE4075D}"/>
              </a:ext>
            </a:extLst>
          </p:cNvPr>
          <p:cNvSpPr>
            <a:spLocks noGrp="1"/>
          </p:cNvSpPr>
          <p:nvPr>
            <p:ph type="sldNum" sz="quarter" idx="12"/>
          </p:nvPr>
        </p:nvSpPr>
        <p:spPr>
          <a:xfrm>
            <a:off x="9050269" y="6266932"/>
            <a:ext cx="2743200" cy="365126"/>
          </a:xfrm>
        </p:spPr>
        <p:txBody>
          <a:bodyPr/>
          <a:lstStyle/>
          <a:p>
            <a:fld id="{30952983-7F6D-4F6B-BA4C-F90EBFEE3C97}" type="slidenum">
              <a:rPr lang="fr-FR" sz="1400" smtClean="0">
                <a:solidFill>
                  <a:schemeClr val="bg1"/>
                </a:solidFill>
              </a:rPr>
              <a:t>26</a:t>
            </a:fld>
            <a:endParaRPr lang="fr-FR" dirty="0">
              <a:solidFill>
                <a:schemeClr val="bg1"/>
              </a:solidFill>
            </a:endParaRPr>
          </a:p>
        </p:txBody>
      </p:sp>
    </p:spTree>
    <p:extLst>
      <p:ext uri="{BB962C8B-B14F-4D97-AF65-F5344CB8AC3E}">
        <p14:creationId xmlns:p14="http://schemas.microsoft.com/office/powerpoint/2010/main" val="3949612189"/>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Titre 1"/>
          <p:cNvSpPr>
            <a:spLocks noGrp="1"/>
          </p:cNvSpPr>
          <p:nvPr>
            <p:ph type="ctrTitle"/>
          </p:nvPr>
        </p:nvSpPr>
        <p:spPr bwMode="white">
          <a:xfrm>
            <a:off x="3113902" y="2784388"/>
            <a:ext cx="6128952" cy="931520"/>
          </a:xfrm>
          <a:effectLst>
            <a:outerShdw blurRad="50800" dist="38100" dir="2700000" algn="tl" rotWithShape="0">
              <a:schemeClr val="tx1"/>
            </a:outerShdw>
            <a:softEdge rad="838200"/>
          </a:effectLst>
        </p:spPr>
        <p:txBody>
          <a:bodyPr anchor="b">
            <a:normAutofit fontScale="90000"/>
          </a:bodyPr>
          <a:lstStyle/>
          <a:p>
            <a:br>
              <a:rPr lang="fr-FR" sz="5400" dirty="0">
                <a:solidFill>
                  <a:schemeClr val="bg1"/>
                </a:solidFill>
                <a:latin typeface="VALORANT" pitchFamily="2" charset="0"/>
              </a:rPr>
            </a:br>
            <a:endParaRPr lang="fr-FR" sz="5400" dirty="0">
              <a:solidFill>
                <a:schemeClr val="bg1"/>
              </a:solidFill>
              <a:latin typeface="VALORANT" pitchFamily="2" charset="0"/>
            </a:endParaRPr>
          </a:p>
        </p:txBody>
      </p:sp>
      <p:sp>
        <p:nvSpPr>
          <p:cNvPr id="3" name="ZoneTexte 2"/>
          <p:cNvSpPr txBox="1"/>
          <p:nvPr/>
        </p:nvSpPr>
        <p:spPr>
          <a:xfrm>
            <a:off x="1295400" y="1259175"/>
            <a:ext cx="9601200" cy="646331"/>
          </a:xfrm>
          <a:prstGeom prst="rect">
            <a:avLst/>
          </a:prstGeom>
          <a:noFill/>
        </p:spPr>
        <p:txBody>
          <a:bodyPr wrap="square" rtlCol="0">
            <a:spAutoFit/>
          </a:bodyPr>
          <a:lstStyle/>
          <a:p>
            <a:pPr algn="ctr"/>
            <a:endParaRPr lang="fr-FR" dirty="0">
              <a:solidFill>
                <a:schemeClr val="bg1"/>
              </a:solidFill>
            </a:endParaRPr>
          </a:p>
          <a:p>
            <a:pPr algn="ctr"/>
            <a:endParaRPr lang="fr-FR" dirty="0">
              <a:solidFill>
                <a:schemeClr val="bg1"/>
              </a:solidFill>
            </a:endParaRPr>
          </a:p>
        </p:txBody>
      </p:sp>
      <p:sp>
        <p:nvSpPr>
          <p:cNvPr id="6" name="Titre 1"/>
          <p:cNvSpPr txBox="1">
            <a:spLocks/>
          </p:cNvSpPr>
          <p:nvPr/>
        </p:nvSpPr>
        <p:spPr bwMode="white">
          <a:xfrm>
            <a:off x="3031524" y="311676"/>
            <a:ext cx="6128952" cy="635824"/>
          </a:xfrm>
          <a:prstGeom prst="rect">
            <a:avLst/>
          </a:prstGeom>
          <a:effectLst>
            <a:outerShdw blurRad="50800" dist="38100" dir="2700000" algn="tl" rotWithShape="0">
              <a:schemeClr val="tx1"/>
            </a:outerShdw>
            <a:softEdge rad="838200"/>
          </a:effectLst>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4800" dirty="0">
                <a:solidFill>
                  <a:schemeClr val="bg1"/>
                </a:solidFill>
                <a:latin typeface="VALORANT" pitchFamily="2" charset="0"/>
              </a:rPr>
              <a:t>Base</a:t>
            </a:r>
            <a:r>
              <a:rPr lang="fr-FR" sz="4400" dirty="0">
                <a:solidFill>
                  <a:schemeClr val="bg1"/>
                </a:solidFill>
                <a:latin typeface="VALORANT" pitchFamily="2" charset="0"/>
              </a:rPr>
              <a:t> de </a:t>
            </a:r>
            <a:r>
              <a:rPr lang="fr-FR" sz="4400" dirty="0" err="1">
                <a:solidFill>
                  <a:schemeClr val="bg1"/>
                </a:solidFill>
                <a:latin typeface="VALORANT" pitchFamily="2" charset="0"/>
              </a:rPr>
              <a:t>donnees</a:t>
            </a:r>
            <a:endParaRPr lang="fr-FR" sz="4400" dirty="0">
              <a:solidFill>
                <a:schemeClr val="bg1"/>
              </a:solidFill>
              <a:latin typeface="VALORANT" pitchFamily="2" charset="0"/>
            </a:endParaRP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824" y="1121846"/>
            <a:ext cx="10478352" cy="5188124"/>
          </a:xfrm>
          <a:prstGeom prst="rect">
            <a:avLst/>
          </a:prstGeom>
        </p:spPr>
      </p:pic>
      <p:sp>
        <p:nvSpPr>
          <p:cNvPr id="9" name="Espace réservé du numéro de diapositive 8">
            <a:extLst>
              <a:ext uri="{FF2B5EF4-FFF2-40B4-BE49-F238E27FC236}">
                <a16:creationId xmlns:a16="http://schemas.microsoft.com/office/drawing/2014/main" id="{C1CBC860-925C-4FDF-84B9-CDA7D82B164F}"/>
              </a:ext>
            </a:extLst>
          </p:cNvPr>
          <p:cNvSpPr>
            <a:spLocks noGrp="1"/>
          </p:cNvSpPr>
          <p:nvPr>
            <p:ph type="sldNum" sz="quarter" idx="12"/>
          </p:nvPr>
        </p:nvSpPr>
        <p:spPr/>
        <p:txBody>
          <a:bodyPr/>
          <a:lstStyle/>
          <a:p>
            <a:fld id="{30952983-7F6D-4F6B-BA4C-F90EBFEE3C97}" type="slidenum">
              <a:rPr lang="fr-FR" smtClean="0"/>
              <a:t>27</a:t>
            </a:fld>
            <a:endParaRPr lang="fr-FR"/>
          </a:p>
        </p:txBody>
      </p:sp>
    </p:spTree>
    <p:extLst>
      <p:ext uri="{BB962C8B-B14F-4D97-AF65-F5344CB8AC3E}">
        <p14:creationId xmlns:p14="http://schemas.microsoft.com/office/powerpoint/2010/main" val="2252469082"/>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1151"/>
            <a:ext cx="12192000" cy="6858000"/>
          </a:xfrm>
          <a:prstGeom prst="rect">
            <a:avLst/>
          </a:prstGeom>
          <a:effectLst>
            <a:innerShdw blurRad="114300">
              <a:prstClr val="black"/>
            </a:innerShdw>
          </a:effectLst>
        </p:spPr>
      </p:pic>
      <p:sp>
        <p:nvSpPr>
          <p:cNvPr id="11" name="Titre 1">
            <a:extLst>
              <a:ext uri="{FF2B5EF4-FFF2-40B4-BE49-F238E27FC236}">
                <a16:creationId xmlns:a16="http://schemas.microsoft.com/office/drawing/2014/main" id="{DC1DFEFE-A832-4622-AB20-AC2AD239E599}"/>
              </a:ext>
            </a:extLst>
          </p:cNvPr>
          <p:cNvSpPr txBox="1">
            <a:spLocks/>
          </p:cNvSpPr>
          <p:nvPr/>
        </p:nvSpPr>
        <p:spPr>
          <a:xfrm>
            <a:off x="854013" y="122602"/>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Html/</a:t>
            </a:r>
            <a:r>
              <a:rPr lang="fr-FR" dirty="0" err="1">
                <a:solidFill>
                  <a:schemeClr val="bg1"/>
                </a:solidFill>
                <a:latin typeface="VALORANT" pitchFamily="2" charset="0"/>
              </a:rPr>
              <a:t>css</a:t>
            </a:r>
            <a:endParaRPr lang="fr-FR" dirty="0">
              <a:solidFill>
                <a:schemeClr val="bg1"/>
              </a:solidFill>
              <a:latin typeface="VALORANT" pitchFamily="2" charset="0"/>
            </a:endParaRPr>
          </a:p>
        </p:txBody>
      </p:sp>
      <p:pic>
        <p:nvPicPr>
          <p:cNvPr id="19" name="Image 18">
            <a:extLst>
              <a:ext uri="{FF2B5EF4-FFF2-40B4-BE49-F238E27FC236}">
                <a16:creationId xmlns:a16="http://schemas.microsoft.com/office/drawing/2014/main" id="{92711819-C03A-4B55-85CD-C7EEEB2CAE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41" y="2061373"/>
            <a:ext cx="7201359" cy="2735253"/>
          </a:xfrm>
          <a:prstGeom prst="rect">
            <a:avLst/>
          </a:prstGeom>
        </p:spPr>
      </p:pic>
      <p:pic>
        <p:nvPicPr>
          <p:cNvPr id="21" name="Image 20">
            <a:extLst>
              <a:ext uri="{FF2B5EF4-FFF2-40B4-BE49-F238E27FC236}">
                <a16:creationId xmlns:a16="http://schemas.microsoft.com/office/drawing/2014/main" id="{E5451162-3D4F-4B6B-BA92-4345078AD7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7622" y="366832"/>
            <a:ext cx="3007855" cy="6066202"/>
          </a:xfrm>
          <a:prstGeom prst="rect">
            <a:avLst/>
          </a:prstGeom>
        </p:spPr>
      </p:pic>
      <p:sp>
        <p:nvSpPr>
          <p:cNvPr id="4" name="Espace réservé du numéro de diapositive 3">
            <a:extLst>
              <a:ext uri="{FF2B5EF4-FFF2-40B4-BE49-F238E27FC236}">
                <a16:creationId xmlns:a16="http://schemas.microsoft.com/office/drawing/2014/main" id="{7202D2B7-A208-466A-87F7-254772357C51}"/>
              </a:ext>
            </a:extLst>
          </p:cNvPr>
          <p:cNvSpPr>
            <a:spLocks noGrp="1"/>
          </p:cNvSpPr>
          <p:nvPr>
            <p:ph type="sldNum" sz="quarter" idx="12"/>
          </p:nvPr>
        </p:nvSpPr>
        <p:spPr>
          <a:xfrm>
            <a:off x="9082872" y="6364469"/>
            <a:ext cx="2743200" cy="365126"/>
          </a:xfrm>
        </p:spPr>
        <p:txBody>
          <a:bodyPr/>
          <a:lstStyle/>
          <a:p>
            <a:fld id="{30952983-7F6D-4F6B-BA4C-F90EBFEE3C97}" type="slidenum">
              <a:rPr lang="fr-FR" sz="1400" smtClean="0">
                <a:solidFill>
                  <a:schemeClr val="bg1"/>
                </a:solidFill>
              </a:rPr>
              <a:t>28</a:t>
            </a:fld>
            <a:endParaRPr lang="fr-FR" dirty="0">
              <a:solidFill>
                <a:schemeClr val="bg1"/>
              </a:solidFill>
            </a:endParaRPr>
          </a:p>
        </p:txBody>
      </p:sp>
    </p:spTree>
    <p:extLst>
      <p:ext uri="{BB962C8B-B14F-4D97-AF65-F5344CB8AC3E}">
        <p14:creationId xmlns:p14="http://schemas.microsoft.com/office/powerpoint/2010/main" val="555790607"/>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1151"/>
            <a:ext cx="12192000" cy="6858000"/>
          </a:xfrm>
          <a:prstGeom prst="rect">
            <a:avLst/>
          </a:prstGeom>
          <a:effectLst>
            <a:innerShdw blurRad="114300">
              <a:prstClr val="black"/>
            </a:innerShdw>
          </a:effectLst>
        </p:spPr>
      </p:pic>
      <p:sp>
        <p:nvSpPr>
          <p:cNvPr id="11" name="Titre 1">
            <a:extLst>
              <a:ext uri="{FF2B5EF4-FFF2-40B4-BE49-F238E27FC236}">
                <a16:creationId xmlns:a16="http://schemas.microsoft.com/office/drawing/2014/main" id="{DC1DFEFE-A832-4622-AB20-AC2AD239E599}"/>
              </a:ext>
            </a:extLst>
          </p:cNvPr>
          <p:cNvSpPr txBox="1">
            <a:spLocks/>
          </p:cNvSpPr>
          <p:nvPr/>
        </p:nvSpPr>
        <p:spPr>
          <a:xfrm>
            <a:off x="854013" y="122602"/>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vue</a:t>
            </a:r>
          </a:p>
        </p:txBody>
      </p:sp>
      <p:pic>
        <p:nvPicPr>
          <p:cNvPr id="7" name="Image 6">
            <a:extLst>
              <a:ext uri="{FF2B5EF4-FFF2-40B4-BE49-F238E27FC236}">
                <a16:creationId xmlns:a16="http://schemas.microsoft.com/office/drawing/2014/main" id="{FAB3FC43-CA81-445C-B7E6-03462C36F1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156" y="1254280"/>
            <a:ext cx="7677687" cy="5178754"/>
          </a:xfrm>
          <a:prstGeom prst="rect">
            <a:avLst/>
          </a:prstGeom>
        </p:spPr>
      </p:pic>
      <p:sp>
        <p:nvSpPr>
          <p:cNvPr id="4" name="Espace réservé du numéro de diapositive 3">
            <a:extLst>
              <a:ext uri="{FF2B5EF4-FFF2-40B4-BE49-F238E27FC236}">
                <a16:creationId xmlns:a16="http://schemas.microsoft.com/office/drawing/2014/main" id="{E31F0AD3-8C68-48F6-B22D-EAB949478654}"/>
              </a:ext>
            </a:extLst>
          </p:cNvPr>
          <p:cNvSpPr>
            <a:spLocks noGrp="1"/>
          </p:cNvSpPr>
          <p:nvPr>
            <p:ph type="sldNum" sz="quarter" idx="12"/>
          </p:nvPr>
        </p:nvSpPr>
        <p:spPr/>
        <p:txBody>
          <a:bodyPr/>
          <a:lstStyle/>
          <a:p>
            <a:fld id="{30952983-7F6D-4F6B-BA4C-F90EBFEE3C97}" type="slidenum">
              <a:rPr lang="fr-FR" sz="1600" smtClean="0">
                <a:solidFill>
                  <a:schemeClr val="bg1"/>
                </a:solidFill>
              </a:rPr>
              <a:t>29</a:t>
            </a:fld>
            <a:endParaRPr lang="fr-FR" dirty="0">
              <a:solidFill>
                <a:schemeClr val="bg1"/>
              </a:solidFill>
            </a:endParaRPr>
          </a:p>
        </p:txBody>
      </p:sp>
    </p:spTree>
    <p:extLst>
      <p:ext uri="{BB962C8B-B14F-4D97-AF65-F5344CB8AC3E}">
        <p14:creationId xmlns:p14="http://schemas.microsoft.com/office/powerpoint/2010/main" val="344717662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Titre 1"/>
          <p:cNvSpPr>
            <a:spLocks noGrp="1"/>
          </p:cNvSpPr>
          <p:nvPr>
            <p:ph type="ctrTitle"/>
          </p:nvPr>
        </p:nvSpPr>
        <p:spPr bwMode="white">
          <a:xfrm>
            <a:off x="3113902" y="2784388"/>
            <a:ext cx="6128952" cy="931520"/>
          </a:xfrm>
          <a:effectLst>
            <a:outerShdw blurRad="50800" dist="38100" dir="2700000" algn="tl" rotWithShape="0">
              <a:schemeClr val="tx1"/>
            </a:outerShdw>
            <a:softEdge rad="838200"/>
          </a:effectLst>
        </p:spPr>
        <p:txBody>
          <a:bodyPr anchor="b">
            <a:normAutofit/>
          </a:bodyPr>
          <a:lstStyle/>
          <a:p>
            <a:r>
              <a:rPr lang="fr-FR" sz="5400" dirty="0" err="1">
                <a:solidFill>
                  <a:schemeClr val="bg1"/>
                </a:solidFill>
                <a:latin typeface="VALORANT" pitchFamily="2" charset="0"/>
              </a:rPr>
              <a:t>presentation</a:t>
            </a:r>
            <a:endParaRPr lang="fr-FR" sz="5400" dirty="0">
              <a:solidFill>
                <a:schemeClr val="bg1"/>
              </a:solidFill>
              <a:latin typeface="VALORANT" pitchFamily="2" charset="0"/>
            </a:endParaRPr>
          </a:p>
        </p:txBody>
      </p:sp>
      <p:sp>
        <p:nvSpPr>
          <p:cNvPr id="6" name="Espace réservé du numéro de diapositive 5">
            <a:extLst>
              <a:ext uri="{FF2B5EF4-FFF2-40B4-BE49-F238E27FC236}">
                <a16:creationId xmlns:a16="http://schemas.microsoft.com/office/drawing/2014/main" id="{4C0130E7-4D48-4798-8509-58391C4361F8}"/>
              </a:ext>
            </a:extLst>
          </p:cNvPr>
          <p:cNvSpPr>
            <a:spLocks noGrp="1"/>
          </p:cNvSpPr>
          <p:nvPr>
            <p:ph type="sldNum" sz="quarter" idx="12"/>
          </p:nvPr>
        </p:nvSpPr>
        <p:spPr/>
        <p:txBody>
          <a:bodyPr/>
          <a:lstStyle/>
          <a:p>
            <a:fld id="{30952983-7F6D-4F6B-BA4C-F90EBFEE3C97}" type="slidenum">
              <a:rPr lang="fr-FR" sz="1400" smtClean="0">
                <a:solidFill>
                  <a:schemeClr val="bg1"/>
                </a:solidFill>
              </a:rPr>
              <a:t>3</a:t>
            </a:fld>
            <a:endParaRPr lang="fr-FR" dirty="0">
              <a:solidFill>
                <a:schemeClr val="bg1"/>
              </a:solidFill>
            </a:endParaRPr>
          </a:p>
        </p:txBody>
      </p:sp>
    </p:spTree>
    <p:extLst>
      <p:ext uri="{BB962C8B-B14F-4D97-AF65-F5344CB8AC3E}">
        <p14:creationId xmlns:p14="http://schemas.microsoft.com/office/powerpoint/2010/main" val="341813837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11151"/>
            <a:ext cx="12192000" cy="6858000"/>
          </a:xfrm>
          <a:prstGeom prst="rect">
            <a:avLst/>
          </a:prstGeom>
          <a:effectLst>
            <a:innerShdw blurRad="114300">
              <a:prstClr val="black"/>
            </a:innerShdw>
          </a:effectLst>
        </p:spPr>
      </p:pic>
      <p:sp>
        <p:nvSpPr>
          <p:cNvPr id="11" name="Titre 1">
            <a:extLst>
              <a:ext uri="{FF2B5EF4-FFF2-40B4-BE49-F238E27FC236}">
                <a16:creationId xmlns:a16="http://schemas.microsoft.com/office/drawing/2014/main" id="{DC1DFEFE-A832-4622-AB20-AC2AD239E599}"/>
              </a:ext>
            </a:extLst>
          </p:cNvPr>
          <p:cNvSpPr txBox="1">
            <a:spLocks/>
          </p:cNvSpPr>
          <p:nvPr/>
        </p:nvSpPr>
        <p:spPr>
          <a:xfrm>
            <a:off x="854013" y="122602"/>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vue</a:t>
            </a:r>
          </a:p>
        </p:txBody>
      </p:sp>
      <p:pic>
        <p:nvPicPr>
          <p:cNvPr id="4" name="Image 3">
            <a:extLst>
              <a:ext uri="{FF2B5EF4-FFF2-40B4-BE49-F238E27FC236}">
                <a16:creationId xmlns:a16="http://schemas.microsoft.com/office/drawing/2014/main" id="{1F97219D-25F9-432F-A9BC-4185BE16AE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392" y="1259757"/>
            <a:ext cx="9929216" cy="4871521"/>
          </a:xfrm>
          <a:prstGeom prst="rect">
            <a:avLst/>
          </a:prstGeom>
        </p:spPr>
      </p:pic>
      <p:sp>
        <p:nvSpPr>
          <p:cNvPr id="6" name="Rectangle 5">
            <a:extLst>
              <a:ext uri="{FF2B5EF4-FFF2-40B4-BE49-F238E27FC236}">
                <a16:creationId xmlns:a16="http://schemas.microsoft.com/office/drawing/2014/main" id="{E3104E01-35B7-46C4-895E-B9D77329860B}"/>
              </a:ext>
            </a:extLst>
          </p:cNvPr>
          <p:cNvSpPr/>
          <p:nvPr/>
        </p:nvSpPr>
        <p:spPr>
          <a:xfrm>
            <a:off x="1382751" y="2007220"/>
            <a:ext cx="2966225" cy="5464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B1DB5949-AF18-49EC-9751-EE63CB027621}"/>
              </a:ext>
            </a:extLst>
          </p:cNvPr>
          <p:cNvSpPr/>
          <p:nvPr/>
        </p:nvSpPr>
        <p:spPr>
          <a:xfrm>
            <a:off x="5580657" y="1753386"/>
            <a:ext cx="1498862" cy="34879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6">
            <a:extLst>
              <a:ext uri="{FF2B5EF4-FFF2-40B4-BE49-F238E27FC236}">
                <a16:creationId xmlns:a16="http://schemas.microsoft.com/office/drawing/2014/main" id="{429EB6AA-6260-4F05-A00E-EBBA23EBDCBD}"/>
              </a:ext>
            </a:extLst>
          </p:cNvPr>
          <p:cNvSpPr>
            <a:spLocks noGrp="1"/>
          </p:cNvSpPr>
          <p:nvPr>
            <p:ph type="sldNum" sz="quarter" idx="12"/>
          </p:nvPr>
        </p:nvSpPr>
        <p:spPr/>
        <p:txBody>
          <a:bodyPr/>
          <a:lstStyle/>
          <a:p>
            <a:fld id="{30952983-7F6D-4F6B-BA4C-F90EBFEE3C97}" type="slidenum">
              <a:rPr lang="fr-FR" smtClean="0"/>
              <a:t>30</a:t>
            </a:fld>
            <a:endParaRPr lang="fr-FR"/>
          </a:p>
        </p:txBody>
      </p:sp>
    </p:spTree>
    <p:extLst>
      <p:ext uri="{BB962C8B-B14F-4D97-AF65-F5344CB8AC3E}">
        <p14:creationId xmlns:p14="http://schemas.microsoft.com/office/powerpoint/2010/main" val="3778347223"/>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47635"/>
            <a:ext cx="12192000" cy="6858000"/>
          </a:xfrm>
          <a:prstGeom prst="rect">
            <a:avLst/>
          </a:prstGeom>
          <a:effectLst>
            <a:innerShdw blurRad="114300">
              <a:prstClr val="black"/>
            </a:innerShdw>
          </a:effectLst>
        </p:spPr>
      </p:pic>
      <p:sp>
        <p:nvSpPr>
          <p:cNvPr id="11" name="Titre 1">
            <a:extLst>
              <a:ext uri="{FF2B5EF4-FFF2-40B4-BE49-F238E27FC236}">
                <a16:creationId xmlns:a16="http://schemas.microsoft.com/office/drawing/2014/main" id="{DC1DFEFE-A832-4622-AB20-AC2AD239E599}"/>
              </a:ext>
            </a:extLst>
          </p:cNvPr>
          <p:cNvSpPr txBox="1">
            <a:spLocks/>
          </p:cNvSpPr>
          <p:nvPr/>
        </p:nvSpPr>
        <p:spPr>
          <a:xfrm>
            <a:off x="854013" y="122602"/>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Ecouteur d’</a:t>
            </a:r>
            <a:r>
              <a:rPr lang="fr-FR" dirty="0" err="1">
                <a:solidFill>
                  <a:schemeClr val="bg1"/>
                </a:solidFill>
                <a:latin typeface="VALORANT" pitchFamily="2" charset="0"/>
              </a:rPr>
              <a:t>evenement</a:t>
            </a:r>
            <a:r>
              <a:rPr lang="fr-FR" dirty="0">
                <a:solidFill>
                  <a:schemeClr val="bg1"/>
                </a:solidFill>
                <a:latin typeface="VALORANT" pitchFamily="2" charset="0"/>
              </a:rPr>
              <a:t> « </a:t>
            </a:r>
            <a:r>
              <a:rPr lang="fr-FR" dirty="0" err="1">
                <a:solidFill>
                  <a:schemeClr val="bg1"/>
                </a:solidFill>
                <a:latin typeface="VALORANT" pitchFamily="2" charset="0"/>
              </a:rPr>
              <a:t>js</a:t>
            </a:r>
            <a:r>
              <a:rPr lang="fr-FR" dirty="0">
                <a:solidFill>
                  <a:schemeClr val="bg1"/>
                </a:solidFill>
                <a:latin typeface="VALORANT" pitchFamily="2" charset="0"/>
              </a:rPr>
              <a:t> »</a:t>
            </a:r>
          </a:p>
        </p:txBody>
      </p:sp>
      <p:pic>
        <p:nvPicPr>
          <p:cNvPr id="10" name="Image 9">
            <a:extLst>
              <a:ext uri="{FF2B5EF4-FFF2-40B4-BE49-F238E27FC236}">
                <a16:creationId xmlns:a16="http://schemas.microsoft.com/office/drawing/2014/main" id="{D25EF1D7-51ED-459F-BA08-ED704D7A1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68" y="1447994"/>
            <a:ext cx="3640990" cy="1935716"/>
          </a:xfrm>
          <a:prstGeom prst="rect">
            <a:avLst/>
          </a:prstGeom>
        </p:spPr>
      </p:pic>
      <p:pic>
        <p:nvPicPr>
          <p:cNvPr id="15" name="Image 14">
            <a:extLst>
              <a:ext uri="{FF2B5EF4-FFF2-40B4-BE49-F238E27FC236}">
                <a16:creationId xmlns:a16="http://schemas.microsoft.com/office/drawing/2014/main" id="{E14CCE0F-77D8-4F6A-88D0-BF2BD80B78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9768" y="1179768"/>
            <a:ext cx="3200383" cy="2608163"/>
          </a:xfrm>
          <a:prstGeom prst="rect">
            <a:avLst/>
          </a:prstGeom>
        </p:spPr>
      </p:pic>
      <p:sp>
        <p:nvSpPr>
          <p:cNvPr id="22" name="Rectangle 21">
            <a:extLst>
              <a:ext uri="{FF2B5EF4-FFF2-40B4-BE49-F238E27FC236}">
                <a16:creationId xmlns:a16="http://schemas.microsoft.com/office/drawing/2014/main" id="{FF52AA7B-E0A2-42BA-A10F-D3A15B18F195}"/>
              </a:ext>
            </a:extLst>
          </p:cNvPr>
          <p:cNvSpPr/>
          <p:nvPr/>
        </p:nvSpPr>
        <p:spPr>
          <a:xfrm>
            <a:off x="7098507" y="2812925"/>
            <a:ext cx="899318" cy="161164"/>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 name="Image 26">
            <a:extLst>
              <a:ext uri="{FF2B5EF4-FFF2-40B4-BE49-F238E27FC236}">
                <a16:creationId xmlns:a16="http://schemas.microsoft.com/office/drawing/2014/main" id="{4718418A-D411-4FE6-9E75-AE28612D77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950" y="3926724"/>
            <a:ext cx="7598205" cy="2473834"/>
          </a:xfrm>
          <a:prstGeom prst="rect">
            <a:avLst/>
          </a:prstGeom>
        </p:spPr>
      </p:pic>
      <p:cxnSp>
        <p:nvCxnSpPr>
          <p:cNvPr id="38" name="Connecteur droit avec flèche 37">
            <a:extLst>
              <a:ext uri="{FF2B5EF4-FFF2-40B4-BE49-F238E27FC236}">
                <a16:creationId xmlns:a16="http://schemas.microsoft.com/office/drawing/2014/main" id="{756E9F28-AD77-4188-AA25-45ED9E9FB0FD}"/>
              </a:ext>
            </a:extLst>
          </p:cNvPr>
          <p:cNvCxnSpPr>
            <a:cxnSpLocks/>
            <a:stCxn id="22" idx="1"/>
          </p:cNvCxnSpPr>
          <p:nvPr/>
        </p:nvCxnSpPr>
        <p:spPr>
          <a:xfrm flipH="1">
            <a:off x="5026730" y="2893507"/>
            <a:ext cx="2071777" cy="118829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5" name="Image 64">
            <a:extLst>
              <a:ext uri="{FF2B5EF4-FFF2-40B4-BE49-F238E27FC236}">
                <a16:creationId xmlns:a16="http://schemas.microsoft.com/office/drawing/2014/main" id="{C9653384-0BA7-4A7B-8EB6-002D7D5B85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91261" y="1839589"/>
            <a:ext cx="2352675" cy="1152525"/>
          </a:xfrm>
          <a:prstGeom prst="rect">
            <a:avLst/>
          </a:prstGeom>
        </p:spPr>
      </p:pic>
      <p:cxnSp>
        <p:nvCxnSpPr>
          <p:cNvPr id="67" name="Connecteur droit avec flèche 66">
            <a:extLst>
              <a:ext uri="{FF2B5EF4-FFF2-40B4-BE49-F238E27FC236}">
                <a16:creationId xmlns:a16="http://schemas.microsoft.com/office/drawing/2014/main" id="{4A3A3833-FD3B-4E2F-AE90-EE155DC9280C}"/>
              </a:ext>
            </a:extLst>
          </p:cNvPr>
          <p:cNvCxnSpPr>
            <a:cxnSpLocks/>
          </p:cNvCxnSpPr>
          <p:nvPr/>
        </p:nvCxnSpPr>
        <p:spPr>
          <a:xfrm flipV="1">
            <a:off x="7864523" y="2601335"/>
            <a:ext cx="1699105" cy="13682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BBBB8AFE-1672-4DFA-BAFB-D36667EB64C8}"/>
              </a:ext>
            </a:extLst>
          </p:cNvPr>
          <p:cNvCxnSpPr>
            <a:cxnSpLocks/>
          </p:cNvCxnSpPr>
          <p:nvPr/>
        </p:nvCxnSpPr>
        <p:spPr>
          <a:xfrm flipH="1" flipV="1">
            <a:off x="1385741" y="2139886"/>
            <a:ext cx="933253" cy="219644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69349A8C-217F-4645-AE3B-09E1CC005F4F}"/>
              </a:ext>
            </a:extLst>
          </p:cNvPr>
          <p:cNvSpPr>
            <a:spLocks noGrp="1"/>
          </p:cNvSpPr>
          <p:nvPr>
            <p:ph type="sldNum" sz="quarter" idx="12"/>
          </p:nvPr>
        </p:nvSpPr>
        <p:spPr/>
        <p:txBody>
          <a:bodyPr/>
          <a:lstStyle/>
          <a:p>
            <a:fld id="{30952983-7F6D-4F6B-BA4C-F90EBFEE3C97}" type="slidenum">
              <a:rPr lang="fr-FR" sz="1400" smtClean="0">
                <a:solidFill>
                  <a:schemeClr val="bg1"/>
                </a:solidFill>
              </a:rPr>
              <a:t>31</a:t>
            </a:fld>
            <a:endParaRPr lang="fr-FR" dirty="0">
              <a:solidFill>
                <a:schemeClr val="bg1"/>
              </a:solidFill>
            </a:endParaRPr>
          </a:p>
        </p:txBody>
      </p:sp>
    </p:spTree>
    <p:extLst>
      <p:ext uri="{BB962C8B-B14F-4D97-AF65-F5344CB8AC3E}">
        <p14:creationId xmlns:p14="http://schemas.microsoft.com/office/powerpoint/2010/main" val="2524134510"/>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267415" cy="6900421"/>
          </a:xfrm>
          <a:prstGeom prst="rect">
            <a:avLst/>
          </a:prstGeom>
          <a:effectLst>
            <a:innerShdw blurRad="114300">
              <a:prstClr val="black"/>
            </a:innerShdw>
          </a:effectLst>
        </p:spPr>
      </p:pic>
      <p:sp>
        <p:nvSpPr>
          <p:cNvPr id="11" name="Titre 1">
            <a:extLst>
              <a:ext uri="{FF2B5EF4-FFF2-40B4-BE49-F238E27FC236}">
                <a16:creationId xmlns:a16="http://schemas.microsoft.com/office/drawing/2014/main" id="{DC1DFEFE-A832-4622-AB20-AC2AD239E599}"/>
              </a:ext>
            </a:extLst>
          </p:cNvPr>
          <p:cNvSpPr txBox="1">
            <a:spLocks/>
          </p:cNvSpPr>
          <p:nvPr/>
        </p:nvSpPr>
        <p:spPr>
          <a:xfrm>
            <a:off x="633543" y="146124"/>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api</a:t>
            </a:r>
          </a:p>
        </p:txBody>
      </p:sp>
      <p:pic>
        <p:nvPicPr>
          <p:cNvPr id="70" name="Image 69">
            <a:extLst>
              <a:ext uri="{FF2B5EF4-FFF2-40B4-BE49-F238E27FC236}">
                <a16:creationId xmlns:a16="http://schemas.microsoft.com/office/drawing/2014/main" id="{37C2CFB7-13C0-4AE9-8FE3-AA2090644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8964" y="1823433"/>
            <a:ext cx="3305175" cy="571500"/>
          </a:xfrm>
          <a:prstGeom prst="rect">
            <a:avLst/>
          </a:prstGeom>
        </p:spPr>
      </p:pic>
      <p:pic>
        <p:nvPicPr>
          <p:cNvPr id="34" name="Image 33">
            <a:extLst>
              <a:ext uri="{FF2B5EF4-FFF2-40B4-BE49-F238E27FC236}">
                <a16:creationId xmlns:a16="http://schemas.microsoft.com/office/drawing/2014/main" id="{AA37006A-CE7E-4CDF-ACB0-A90132696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9550" y="3195638"/>
            <a:ext cx="6816174" cy="3232774"/>
          </a:xfrm>
          <a:prstGeom prst="rect">
            <a:avLst/>
          </a:prstGeom>
        </p:spPr>
      </p:pic>
      <p:cxnSp>
        <p:nvCxnSpPr>
          <p:cNvPr id="26" name="Connecteur droit avec flèche 25">
            <a:extLst>
              <a:ext uri="{FF2B5EF4-FFF2-40B4-BE49-F238E27FC236}">
                <a16:creationId xmlns:a16="http://schemas.microsoft.com/office/drawing/2014/main" id="{0029AC6D-7802-4C5E-B2C0-94021DCE0F7F}"/>
              </a:ext>
            </a:extLst>
          </p:cNvPr>
          <p:cNvCxnSpPr>
            <a:cxnSpLocks/>
          </p:cNvCxnSpPr>
          <p:nvPr/>
        </p:nvCxnSpPr>
        <p:spPr>
          <a:xfrm>
            <a:off x="5720551" y="2223924"/>
            <a:ext cx="154979" cy="1164709"/>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1" name="Image 60">
            <a:extLst>
              <a:ext uri="{FF2B5EF4-FFF2-40B4-BE49-F238E27FC236}">
                <a16:creationId xmlns:a16="http://schemas.microsoft.com/office/drawing/2014/main" id="{F30194F5-FDD7-4832-B71B-C2CEDC397A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950" y="348792"/>
            <a:ext cx="2334039" cy="6079683"/>
          </a:xfrm>
          <a:prstGeom prst="rect">
            <a:avLst/>
          </a:prstGeom>
        </p:spPr>
      </p:pic>
      <p:cxnSp>
        <p:nvCxnSpPr>
          <p:cNvPr id="29" name="Connecteur droit avec flèche 28">
            <a:extLst>
              <a:ext uri="{FF2B5EF4-FFF2-40B4-BE49-F238E27FC236}">
                <a16:creationId xmlns:a16="http://schemas.microsoft.com/office/drawing/2014/main" id="{3D35E612-9A90-43AD-AE0E-E0D213DD8AD6}"/>
              </a:ext>
            </a:extLst>
          </p:cNvPr>
          <p:cNvCxnSpPr>
            <a:cxnSpLocks/>
            <a:stCxn id="39" idx="6"/>
          </p:cNvCxnSpPr>
          <p:nvPr/>
        </p:nvCxnSpPr>
        <p:spPr>
          <a:xfrm flipV="1">
            <a:off x="2521659" y="2109183"/>
            <a:ext cx="1030095" cy="101668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9" name="Ellipse 38">
            <a:extLst>
              <a:ext uri="{FF2B5EF4-FFF2-40B4-BE49-F238E27FC236}">
                <a16:creationId xmlns:a16="http://schemas.microsoft.com/office/drawing/2014/main" id="{D7FD5444-9C3D-48B4-A279-E90876098CD8}"/>
              </a:ext>
            </a:extLst>
          </p:cNvPr>
          <p:cNvSpPr/>
          <p:nvPr/>
        </p:nvSpPr>
        <p:spPr>
          <a:xfrm flipV="1">
            <a:off x="514350" y="2819400"/>
            <a:ext cx="2007309" cy="612938"/>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4" name="Image 43">
            <a:extLst>
              <a:ext uri="{FF2B5EF4-FFF2-40B4-BE49-F238E27FC236}">
                <a16:creationId xmlns:a16="http://schemas.microsoft.com/office/drawing/2014/main" id="{BE7BA367-58B5-4A9A-9C0B-9E6AA78EA8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9855" y="1703720"/>
            <a:ext cx="4270195" cy="838199"/>
          </a:xfrm>
          <a:prstGeom prst="rect">
            <a:avLst/>
          </a:prstGeom>
        </p:spPr>
      </p:pic>
      <p:cxnSp>
        <p:nvCxnSpPr>
          <p:cNvPr id="53" name="Connecteur droit avec flèche 52">
            <a:extLst>
              <a:ext uri="{FF2B5EF4-FFF2-40B4-BE49-F238E27FC236}">
                <a16:creationId xmlns:a16="http://schemas.microsoft.com/office/drawing/2014/main" id="{64CDF9C9-EB9C-4676-933E-FEF6BB46611A}"/>
              </a:ext>
            </a:extLst>
          </p:cNvPr>
          <p:cNvCxnSpPr>
            <a:cxnSpLocks/>
            <a:stCxn id="54" idx="6"/>
          </p:cNvCxnSpPr>
          <p:nvPr/>
        </p:nvCxnSpPr>
        <p:spPr>
          <a:xfrm flipV="1">
            <a:off x="6905625" y="2415890"/>
            <a:ext cx="1176403" cy="1665573"/>
          </a:xfrm>
          <a:prstGeom prst="straightConnector1">
            <a:avLst/>
          </a:prstGeom>
          <a:ln w="19050">
            <a:solidFill>
              <a:srgbClr val="00B050"/>
            </a:solidFill>
            <a:tailEnd type="triangle"/>
          </a:ln>
        </p:spPr>
        <p:style>
          <a:lnRef idx="1">
            <a:schemeClr val="accent4"/>
          </a:lnRef>
          <a:fillRef idx="0">
            <a:schemeClr val="accent4"/>
          </a:fillRef>
          <a:effectRef idx="0">
            <a:schemeClr val="accent4"/>
          </a:effectRef>
          <a:fontRef idx="minor">
            <a:schemeClr val="tx1"/>
          </a:fontRef>
        </p:style>
      </p:cxnSp>
      <p:sp>
        <p:nvSpPr>
          <p:cNvPr id="54" name="Ellipse 53">
            <a:extLst>
              <a:ext uri="{FF2B5EF4-FFF2-40B4-BE49-F238E27FC236}">
                <a16:creationId xmlns:a16="http://schemas.microsoft.com/office/drawing/2014/main" id="{DC315B27-7CED-4585-AA18-1C17FB9F2C0D}"/>
              </a:ext>
            </a:extLst>
          </p:cNvPr>
          <p:cNvSpPr/>
          <p:nvPr/>
        </p:nvSpPr>
        <p:spPr>
          <a:xfrm>
            <a:off x="4535478" y="3905251"/>
            <a:ext cx="2370147" cy="352424"/>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75">
            <a:extLst>
              <a:ext uri="{FF2B5EF4-FFF2-40B4-BE49-F238E27FC236}">
                <a16:creationId xmlns:a16="http://schemas.microsoft.com/office/drawing/2014/main" id="{1B9A0262-2C7E-4225-ACE7-306294EC4A46}"/>
              </a:ext>
            </a:extLst>
          </p:cNvPr>
          <p:cNvSpPr/>
          <p:nvPr/>
        </p:nvSpPr>
        <p:spPr>
          <a:xfrm>
            <a:off x="3746500" y="1823433"/>
            <a:ext cx="1692766" cy="179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avec flèche 80">
            <a:extLst>
              <a:ext uri="{FF2B5EF4-FFF2-40B4-BE49-F238E27FC236}">
                <a16:creationId xmlns:a16="http://schemas.microsoft.com/office/drawing/2014/main" id="{8503DCBC-B825-44AB-AB2C-77727937AE3A}"/>
              </a:ext>
            </a:extLst>
          </p:cNvPr>
          <p:cNvCxnSpPr>
            <a:cxnSpLocks/>
          </p:cNvCxnSpPr>
          <p:nvPr/>
        </p:nvCxnSpPr>
        <p:spPr>
          <a:xfrm>
            <a:off x="5143500" y="4241657"/>
            <a:ext cx="295767" cy="386904"/>
          </a:xfrm>
          <a:prstGeom prst="straightConnector1">
            <a:avLst/>
          </a:prstGeom>
          <a:ln w="19050">
            <a:solidFill>
              <a:srgbClr val="00B050"/>
            </a:solidFill>
            <a:tailEnd type="triangle"/>
          </a:ln>
        </p:spPr>
        <p:style>
          <a:lnRef idx="1">
            <a:schemeClr val="accent4"/>
          </a:lnRef>
          <a:fillRef idx="0">
            <a:schemeClr val="accent4"/>
          </a:fillRef>
          <a:effectRef idx="0">
            <a:schemeClr val="accent4"/>
          </a:effectRef>
          <a:fontRef idx="minor">
            <a:schemeClr val="tx1"/>
          </a:fontRef>
        </p:style>
      </p:cxnSp>
      <p:cxnSp>
        <p:nvCxnSpPr>
          <p:cNvPr id="95" name="Connecteur : en angle 94">
            <a:extLst>
              <a:ext uri="{FF2B5EF4-FFF2-40B4-BE49-F238E27FC236}">
                <a16:creationId xmlns:a16="http://schemas.microsoft.com/office/drawing/2014/main" id="{608D2843-20FC-4E00-801B-2930F1FAB46F}"/>
              </a:ext>
            </a:extLst>
          </p:cNvPr>
          <p:cNvCxnSpPr/>
          <p:nvPr/>
        </p:nvCxnSpPr>
        <p:spPr>
          <a:xfrm rot="16200000" flipV="1">
            <a:off x="2135679" y="4002579"/>
            <a:ext cx="4053492" cy="266700"/>
          </a:xfrm>
          <a:prstGeom prst="bentConnector3">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A1CB2780-6F38-49F7-97E8-2AA9D1F188F6}"/>
              </a:ext>
            </a:extLst>
          </p:cNvPr>
          <p:cNvSpPr>
            <a:spLocks noGrp="1"/>
          </p:cNvSpPr>
          <p:nvPr>
            <p:ph type="sldNum" sz="quarter" idx="12"/>
          </p:nvPr>
        </p:nvSpPr>
        <p:spPr/>
        <p:txBody>
          <a:bodyPr/>
          <a:lstStyle/>
          <a:p>
            <a:fld id="{30952983-7F6D-4F6B-BA4C-F90EBFEE3C97}" type="slidenum">
              <a:rPr lang="fr-FR" sz="1400" smtClean="0">
                <a:solidFill>
                  <a:schemeClr val="bg1"/>
                </a:solidFill>
              </a:rPr>
              <a:t>32</a:t>
            </a:fld>
            <a:endParaRPr lang="fr-FR" dirty="0">
              <a:solidFill>
                <a:schemeClr val="bg1"/>
              </a:solidFill>
            </a:endParaRPr>
          </a:p>
        </p:txBody>
      </p:sp>
    </p:spTree>
    <p:extLst>
      <p:ext uri="{BB962C8B-B14F-4D97-AF65-F5344CB8AC3E}">
        <p14:creationId xmlns:p14="http://schemas.microsoft.com/office/powerpoint/2010/main" val="3202588586"/>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8659"/>
            <a:ext cx="12192000" cy="6858000"/>
          </a:xfrm>
          <a:prstGeom prst="rect">
            <a:avLst/>
          </a:prstGeom>
          <a:effectLst>
            <a:innerShdw blurRad="114300">
              <a:prstClr val="black"/>
            </a:innerShdw>
          </a:effectLst>
        </p:spPr>
      </p:pic>
      <p:sp>
        <p:nvSpPr>
          <p:cNvPr id="11" name="Titre 1">
            <a:extLst>
              <a:ext uri="{FF2B5EF4-FFF2-40B4-BE49-F238E27FC236}">
                <a16:creationId xmlns:a16="http://schemas.microsoft.com/office/drawing/2014/main" id="{DC1DFEFE-A832-4622-AB20-AC2AD239E599}"/>
              </a:ext>
            </a:extLst>
          </p:cNvPr>
          <p:cNvSpPr txBox="1">
            <a:spLocks/>
          </p:cNvSpPr>
          <p:nvPr/>
        </p:nvSpPr>
        <p:spPr>
          <a:xfrm>
            <a:off x="854013" y="122602"/>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Ecouteur d’</a:t>
            </a:r>
            <a:r>
              <a:rPr lang="fr-FR" dirty="0" err="1">
                <a:solidFill>
                  <a:schemeClr val="bg1"/>
                </a:solidFill>
                <a:latin typeface="VALORANT" pitchFamily="2" charset="0"/>
              </a:rPr>
              <a:t>evenement</a:t>
            </a:r>
            <a:r>
              <a:rPr lang="fr-FR" dirty="0">
                <a:solidFill>
                  <a:schemeClr val="bg1"/>
                </a:solidFill>
                <a:latin typeface="VALORANT" pitchFamily="2" charset="0"/>
              </a:rPr>
              <a:t> « </a:t>
            </a:r>
            <a:r>
              <a:rPr lang="fr-FR" dirty="0" err="1">
                <a:solidFill>
                  <a:schemeClr val="bg1"/>
                </a:solidFill>
                <a:latin typeface="VALORANT" pitchFamily="2" charset="0"/>
              </a:rPr>
              <a:t>js</a:t>
            </a:r>
            <a:r>
              <a:rPr lang="fr-FR" dirty="0">
                <a:solidFill>
                  <a:schemeClr val="bg1"/>
                </a:solidFill>
                <a:latin typeface="VALORANT" pitchFamily="2" charset="0"/>
              </a:rPr>
              <a:t> »</a:t>
            </a:r>
          </a:p>
        </p:txBody>
      </p:sp>
      <p:pic>
        <p:nvPicPr>
          <p:cNvPr id="27" name="Image 26">
            <a:extLst>
              <a:ext uri="{FF2B5EF4-FFF2-40B4-BE49-F238E27FC236}">
                <a16:creationId xmlns:a16="http://schemas.microsoft.com/office/drawing/2014/main" id="{4718418A-D411-4FE6-9E75-AE28612D7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326" y="1248557"/>
            <a:ext cx="9152833" cy="2979992"/>
          </a:xfrm>
          <a:prstGeom prst="rect">
            <a:avLst/>
          </a:prstGeom>
        </p:spPr>
      </p:pic>
      <p:pic>
        <p:nvPicPr>
          <p:cNvPr id="7" name="Image 6">
            <a:extLst>
              <a:ext uri="{FF2B5EF4-FFF2-40B4-BE49-F238E27FC236}">
                <a16:creationId xmlns:a16="http://schemas.microsoft.com/office/drawing/2014/main" id="{FF94AF92-6733-4057-8B9A-17D30956EC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3273" y="4606741"/>
            <a:ext cx="4212937" cy="1852612"/>
          </a:xfrm>
          <a:prstGeom prst="rect">
            <a:avLst/>
          </a:prstGeom>
        </p:spPr>
      </p:pic>
      <p:cxnSp>
        <p:nvCxnSpPr>
          <p:cNvPr id="9" name="Connecteur droit avec flèche 8">
            <a:extLst>
              <a:ext uri="{FF2B5EF4-FFF2-40B4-BE49-F238E27FC236}">
                <a16:creationId xmlns:a16="http://schemas.microsoft.com/office/drawing/2014/main" id="{286025E8-7AF1-4038-A73B-976C36BD772D}"/>
              </a:ext>
            </a:extLst>
          </p:cNvPr>
          <p:cNvCxnSpPr>
            <a:cxnSpLocks/>
          </p:cNvCxnSpPr>
          <p:nvPr/>
        </p:nvCxnSpPr>
        <p:spPr>
          <a:xfrm>
            <a:off x="2007808" y="3781425"/>
            <a:ext cx="1830767" cy="20764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06149CB8-7A31-4CD5-B24F-304D3FB85CE5}"/>
              </a:ext>
            </a:extLst>
          </p:cNvPr>
          <p:cNvSpPr>
            <a:spLocks noGrp="1"/>
          </p:cNvSpPr>
          <p:nvPr>
            <p:ph type="sldNum" sz="quarter" idx="12"/>
          </p:nvPr>
        </p:nvSpPr>
        <p:spPr/>
        <p:txBody>
          <a:bodyPr/>
          <a:lstStyle/>
          <a:p>
            <a:fld id="{30952983-7F6D-4F6B-BA4C-F90EBFEE3C97}" type="slidenum">
              <a:rPr lang="fr-FR" sz="1400" smtClean="0">
                <a:solidFill>
                  <a:schemeClr val="bg1"/>
                </a:solidFill>
              </a:rPr>
              <a:t>33</a:t>
            </a:fld>
            <a:endParaRPr lang="fr-FR" dirty="0">
              <a:solidFill>
                <a:schemeClr val="bg1"/>
              </a:solidFill>
            </a:endParaRPr>
          </a:p>
        </p:txBody>
      </p:sp>
    </p:spTree>
    <p:extLst>
      <p:ext uri="{BB962C8B-B14F-4D97-AF65-F5344CB8AC3E}">
        <p14:creationId xmlns:p14="http://schemas.microsoft.com/office/powerpoint/2010/main" val="2433470373"/>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re 1"/>
          <p:cNvSpPr txBox="1">
            <a:spLocks/>
          </p:cNvSpPr>
          <p:nvPr/>
        </p:nvSpPr>
        <p:spPr bwMode="white">
          <a:xfrm>
            <a:off x="3031523" y="265729"/>
            <a:ext cx="6128952" cy="635824"/>
          </a:xfrm>
          <a:prstGeom prst="rect">
            <a:avLst/>
          </a:prstGeom>
          <a:effectLst>
            <a:outerShdw blurRad="50800" dist="38100" dir="2700000" algn="tl" rotWithShape="0">
              <a:schemeClr val="tx1"/>
            </a:outerShdw>
            <a:softEdge rad="838200"/>
          </a:effectLst>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4400" dirty="0">
                <a:solidFill>
                  <a:schemeClr val="bg1"/>
                </a:solidFill>
                <a:latin typeface="VALORANT" pitchFamily="2" charset="0"/>
              </a:rPr>
              <a:t>HTML</a:t>
            </a:r>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658" y="939951"/>
            <a:ext cx="10496682" cy="5416398"/>
          </a:xfrm>
          <a:prstGeom prst="rect">
            <a:avLst/>
          </a:prstGeom>
        </p:spPr>
      </p:pic>
      <p:sp>
        <p:nvSpPr>
          <p:cNvPr id="3" name="Espace réservé du numéro de diapositive 2">
            <a:extLst>
              <a:ext uri="{FF2B5EF4-FFF2-40B4-BE49-F238E27FC236}">
                <a16:creationId xmlns:a16="http://schemas.microsoft.com/office/drawing/2014/main" id="{C0602949-C2FE-4DCB-ACC1-4A1AEE19CC12}"/>
              </a:ext>
            </a:extLst>
          </p:cNvPr>
          <p:cNvSpPr>
            <a:spLocks noGrp="1"/>
          </p:cNvSpPr>
          <p:nvPr>
            <p:ph type="sldNum" sz="quarter" idx="12"/>
          </p:nvPr>
        </p:nvSpPr>
        <p:spPr>
          <a:xfrm>
            <a:off x="9160475" y="6342043"/>
            <a:ext cx="2743200" cy="365126"/>
          </a:xfrm>
        </p:spPr>
        <p:txBody>
          <a:bodyPr/>
          <a:lstStyle/>
          <a:p>
            <a:fld id="{30952983-7F6D-4F6B-BA4C-F90EBFEE3C97}" type="slidenum">
              <a:rPr lang="fr-FR" sz="1400" smtClean="0">
                <a:solidFill>
                  <a:schemeClr val="bg1"/>
                </a:solidFill>
              </a:rPr>
              <a:t>34</a:t>
            </a:fld>
            <a:endParaRPr lang="fr-FR" dirty="0">
              <a:solidFill>
                <a:schemeClr val="bg1"/>
              </a:solidFill>
            </a:endParaRPr>
          </a:p>
        </p:txBody>
      </p:sp>
    </p:spTree>
    <p:extLst>
      <p:ext uri="{BB962C8B-B14F-4D97-AF65-F5344CB8AC3E}">
        <p14:creationId xmlns:p14="http://schemas.microsoft.com/office/powerpoint/2010/main" val="2583319436"/>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706" y="1522917"/>
            <a:ext cx="3899383" cy="4549280"/>
          </a:xfrm>
          <a:prstGeom prst="rect">
            <a:avLst/>
          </a:prstGeom>
        </p:spPr>
      </p:pic>
      <p:sp>
        <p:nvSpPr>
          <p:cNvPr id="9" name="Titre 1">
            <a:extLst>
              <a:ext uri="{FF2B5EF4-FFF2-40B4-BE49-F238E27FC236}">
                <a16:creationId xmlns:a16="http://schemas.microsoft.com/office/drawing/2014/main" id="{927853B4-ECBC-4231-9B31-6369E444C4AF}"/>
              </a:ext>
            </a:extLst>
          </p:cNvPr>
          <p:cNvSpPr txBox="1">
            <a:spLocks/>
          </p:cNvSpPr>
          <p:nvPr/>
        </p:nvSpPr>
        <p:spPr>
          <a:xfrm>
            <a:off x="854013" y="122602"/>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Ecouteur d’</a:t>
            </a:r>
            <a:r>
              <a:rPr lang="fr-FR" dirty="0" err="1">
                <a:solidFill>
                  <a:schemeClr val="bg1"/>
                </a:solidFill>
                <a:latin typeface="VALORANT" pitchFamily="2" charset="0"/>
              </a:rPr>
              <a:t>evenement</a:t>
            </a:r>
            <a:r>
              <a:rPr lang="fr-FR" dirty="0">
                <a:solidFill>
                  <a:schemeClr val="bg1"/>
                </a:solidFill>
                <a:latin typeface="VALORANT" pitchFamily="2" charset="0"/>
              </a:rPr>
              <a:t> « </a:t>
            </a:r>
            <a:r>
              <a:rPr lang="fr-FR" dirty="0" err="1">
                <a:solidFill>
                  <a:schemeClr val="bg1"/>
                </a:solidFill>
                <a:latin typeface="VALORANT" pitchFamily="2" charset="0"/>
              </a:rPr>
              <a:t>js</a:t>
            </a:r>
            <a:r>
              <a:rPr lang="fr-FR" dirty="0">
                <a:solidFill>
                  <a:schemeClr val="bg1"/>
                </a:solidFill>
                <a:latin typeface="VALORANT" pitchFamily="2" charset="0"/>
              </a:rPr>
              <a:t> »</a:t>
            </a:r>
          </a:p>
        </p:txBody>
      </p:sp>
      <p:pic>
        <p:nvPicPr>
          <p:cNvPr id="10" name="Image 9">
            <a:extLst>
              <a:ext uri="{FF2B5EF4-FFF2-40B4-BE49-F238E27FC236}">
                <a16:creationId xmlns:a16="http://schemas.microsoft.com/office/drawing/2014/main" id="{671B495E-1938-438E-B9F9-2A6EBE594E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340" y="1522916"/>
            <a:ext cx="5810762" cy="4549281"/>
          </a:xfrm>
          <a:prstGeom prst="rect">
            <a:avLst/>
          </a:prstGeom>
        </p:spPr>
      </p:pic>
      <p:sp>
        <p:nvSpPr>
          <p:cNvPr id="12" name="Rectangle 11">
            <a:extLst>
              <a:ext uri="{FF2B5EF4-FFF2-40B4-BE49-F238E27FC236}">
                <a16:creationId xmlns:a16="http://schemas.microsoft.com/office/drawing/2014/main" id="{AD4EA6FE-1788-468D-B6AE-7AC117847984}"/>
              </a:ext>
            </a:extLst>
          </p:cNvPr>
          <p:cNvSpPr/>
          <p:nvPr/>
        </p:nvSpPr>
        <p:spPr>
          <a:xfrm>
            <a:off x="1628775" y="2590800"/>
            <a:ext cx="2038350" cy="561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92667A4C-5166-4C79-90FE-C5B9120420B3}"/>
              </a:ext>
            </a:extLst>
          </p:cNvPr>
          <p:cNvSpPr>
            <a:spLocks noGrp="1"/>
          </p:cNvSpPr>
          <p:nvPr>
            <p:ph type="sldNum" sz="quarter" idx="12"/>
          </p:nvPr>
        </p:nvSpPr>
        <p:spPr/>
        <p:txBody>
          <a:bodyPr/>
          <a:lstStyle/>
          <a:p>
            <a:fld id="{30952983-7F6D-4F6B-BA4C-F90EBFEE3C97}" type="slidenum">
              <a:rPr lang="fr-FR" sz="1400" smtClean="0">
                <a:solidFill>
                  <a:schemeClr val="bg1"/>
                </a:solidFill>
              </a:rPr>
              <a:t>35</a:t>
            </a:fld>
            <a:endParaRPr lang="fr-FR" dirty="0">
              <a:solidFill>
                <a:schemeClr val="bg1"/>
              </a:solidFill>
            </a:endParaRPr>
          </a:p>
        </p:txBody>
      </p:sp>
    </p:spTree>
    <p:extLst>
      <p:ext uri="{BB962C8B-B14F-4D97-AF65-F5344CB8AC3E}">
        <p14:creationId xmlns:p14="http://schemas.microsoft.com/office/powerpoint/2010/main" val="24269264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11" name="Titre 1">
            <a:extLst>
              <a:ext uri="{FF2B5EF4-FFF2-40B4-BE49-F238E27FC236}">
                <a16:creationId xmlns:a16="http://schemas.microsoft.com/office/drawing/2014/main" id="{DC1DFEFE-A832-4622-AB20-AC2AD239E599}"/>
              </a:ext>
            </a:extLst>
          </p:cNvPr>
          <p:cNvSpPr txBox="1">
            <a:spLocks/>
          </p:cNvSpPr>
          <p:nvPr/>
        </p:nvSpPr>
        <p:spPr>
          <a:xfrm>
            <a:off x="854013" y="122602"/>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Ecouteur d’</a:t>
            </a:r>
            <a:r>
              <a:rPr lang="fr-FR" dirty="0" err="1">
                <a:solidFill>
                  <a:schemeClr val="bg1"/>
                </a:solidFill>
                <a:latin typeface="VALORANT" pitchFamily="2" charset="0"/>
              </a:rPr>
              <a:t>evenement</a:t>
            </a:r>
            <a:r>
              <a:rPr lang="fr-FR" dirty="0">
                <a:solidFill>
                  <a:schemeClr val="bg1"/>
                </a:solidFill>
                <a:latin typeface="VALORANT" pitchFamily="2" charset="0"/>
              </a:rPr>
              <a:t> « </a:t>
            </a:r>
            <a:r>
              <a:rPr lang="fr-FR" dirty="0" err="1">
                <a:solidFill>
                  <a:schemeClr val="bg1"/>
                </a:solidFill>
                <a:latin typeface="VALORANT" pitchFamily="2" charset="0"/>
              </a:rPr>
              <a:t>js</a:t>
            </a:r>
            <a:r>
              <a:rPr lang="fr-FR" dirty="0">
                <a:solidFill>
                  <a:schemeClr val="bg1"/>
                </a:solidFill>
                <a:latin typeface="VALORANT" pitchFamily="2" charset="0"/>
              </a:rPr>
              <a:t> »</a:t>
            </a:r>
          </a:p>
        </p:txBody>
      </p:sp>
      <p:pic>
        <p:nvPicPr>
          <p:cNvPr id="10" name="Image 9">
            <a:extLst>
              <a:ext uri="{FF2B5EF4-FFF2-40B4-BE49-F238E27FC236}">
                <a16:creationId xmlns:a16="http://schemas.microsoft.com/office/drawing/2014/main" id="{D25EF1D7-51ED-459F-BA08-ED704D7A1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75" y="1447994"/>
            <a:ext cx="3726178" cy="1981006"/>
          </a:xfrm>
          <a:prstGeom prst="rect">
            <a:avLst/>
          </a:prstGeom>
        </p:spPr>
      </p:pic>
      <p:pic>
        <p:nvPicPr>
          <p:cNvPr id="4" name="Image 3">
            <a:extLst>
              <a:ext uri="{FF2B5EF4-FFF2-40B4-BE49-F238E27FC236}">
                <a16:creationId xmlns:a16="http://schemas.microsoft.com/office/drawing/2014/main" id="{130A4AD9-83B5-452C-BD4E-2B67FCE3AD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3299" y="4093493"/>
            <a:ext cx="7773608" cy="2522104"/>
          </a:xfrm>
          <a:prstGeom prst="rect">
            <a:avLst/>
          </a:prstGeom>
        </p:spPr>
      </p:pic>
      <p:cxnSp>
        <p:nvCxnSpPr>
          <p:cNvPr id="77" name="Connecteur droit avec flèche 76">
            <a:extLst>
              <a:ext uri="{FF2B5EF4-FFF2-40B4-BE49-F238E27FC236}">
                <a16:creationId xmlns:a16="http://schemas.microsoft.com/office/drawing/2014/main" id="{BBBB8AFE-1672-4DFA-BAFB-D36667EB64C8}"/>
              </a:ext>
            </a:extLst>
          </p:cNvPr>
          <p:cNvCxnSpPr>
            <a:cxnSpLocks/>
          </p:cNvCxnSpPr>
          <p:nvPr/>
        </p:nvCxnSpPr>
        <p:spPr>
          <a:xfrm flipH="1" flipV="1">
            <a:off x="1685925" y="2619452"/>
            <a:ext cx="2406929" cy="1795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Image 28">
            <a:extLst>
              <a:ext uri="{FF2B5EF4-FFF2-40B4-BE49-F238E27FC236}">
                <a16:creationId xmlns:a16="http://schemas.microsoft.com/office/drawing/2014/main" id="{DBE7CDD1-1182-451B-80E6-B7F3005829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7263" y="2051050"/>
            <a:ext cx="2425680" cy="1899079"/>
          </a:xfrm>
          <a:prstGeom prst="rect">
            <a:avLst/>
          </a:prstGeom>
        </p:spPr>
      </p:pic>
      <p:pic>
        <p:nvPicPr>
          <p:cNvPr id="8" name="Image 7">
            <a:extLst>
              <a:ext uri="{FF2B5EF4-FFF2-40B4-BE49-F238E27FC236}">
                <a16:creationId xmlns:a16="http://schemas.microsoft.com/office/drawing/2014/main" id="{4B603BD3-4798-4B2A-8B24-FD76DD3450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9069" y="1447994"/>
            <a:ext cx="4300232" cy="1981006"/>
          </a:xfrm>
          <a:prstGeom prst="rect">
            <a:avLst/>
          </a:prstGeom>
        </p:spPr>
      </p:pic>
      <p:pic>
        <p:nvPicPr>
          <p:cNvPr id="16" name="Image 15">
            <a:extLst>
              <a:ext uri="{FF2B5EF4-FFF2-40B4-BE49-F238E27FC236}">
                <a16:creationId xmlns:a16="http://schemas.microsoft.com/office/drawing/2014/main" id="{96067072-5B13-4216-9A23-9A95172CC2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8867" y="1442866"/>
            <a:ext cx="3024188" cy="281160"/>
          </a:xfrm>
          <a:prstGeom prst="rect">
            <a:avLst/>
          </a:prstGeom>
        </p:spPr>
      </p:pic>
      <p:cxnSp>
        <p:nvCxnSpPr>
          <p:cNvPr id="26" name="Connecteur droit avec flèche 25">
            <a:extLst>
              <a:ext uri="{FF2B5EF4-FFF2-40B4-BE49-F238E27FC236}">
                <a16:creationId xmlns:a16="http://schemas.microsoft.com/office/drawing/2014/main" id="{CA785C1D-55E7-4883-9C79-796E36501238}"/>
              </a:ext>
            </a:extLst>
          </p:cNvPr>
          <p:cNvCxnSpPr>
            <a:cxnSpLocks/>
          </p:cNvCxnSpPr>
          <p:nvPr/>
        </p:nvCxnSpPr>
        <p:spPr>
          <a:xfrm>
            <a:off x="7192943" y="1526381"/>
            <a:ext cx="1551007" cy="3151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0D1173D6-7259-40B7-8F92-20503F474439}"/>
              </a:ext>
            </a:extLst>
          </p:cNvPr>
          <p:cNvCxnSpPr>
            <a:cxnSpLocks/>
          </p:cNvCxnSpPr>
          <p:nvPr/>
        </p:nvCxnSpPr>
        <p:spPr>
          <a:xfrm flipH="1">
            <a:off x="5711750" y="1697299"/>
            <a:ext cx="1020044" cy="3537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FDEAE929-A56B-4B7B-AE5D-EA12C9146409}"/>
              </a:ext>
            </a:extLst>
          </p:cNvPr>
          <p:cNvCxnSpPr/>
          <p:nvPr/>
        </p:nvCxnSpPr>
        <p:spPr>
          <a:xfrm flipH="1">
            <a:off x="4950128" y="2542630"/>
            <a:ext cx="225187" cy="17030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2AF95DCF-A702-4E84-8A2B-6DBEDCBD0C1B}"/>
              </a:ext>
            </a:extLst>
          </p:cNvPr>
          <p:cNvSpPr>
            <a:spLocks noGrp="1"/>
          </p:cNvSpPr>
          <p:nvPr>
            <p:ph type="sldNum" sz="quarter" idx="12"/>
          </p:nvPr>
        </p:nvSpPr>
        <p:spPr/>
        <p:txBody>
          <a:bodyPr/>
          <a:lstStyle/>
          <a:p>
            <a:fld id="{30952983-7F6D-4F6B-BA4C-F90EBFEE3C97}" type="slidenum">
              <a:rPr lang="fr-FR" sz="1400" smtClean="0">
                <a:solidFill>
                  <a:schemeClr val="bg1"/>
                </a:solidFill>
              </a:rPr>
              <a:t>36</a:t>
            </a:fld>
            <a:endParaRPr lang="fr-FR" dirty="0">
              <a:solidFill>
                <a:schemeClr val="bg1"/>
              </a:solidFill>
            </a:endParaRPr>
          </a:p>
        </p:txBody>
      </p:sp>
    </p:spTree>
    <p:extLst>
      <p:ext uri="{BB962C8B-B14F-4D97-AF65-F5344CB8AC3E}">
        <p14:creationId xmlns:p14="http://schemas.microsoft.com/office/powerpoint/2010/main" val="2485573612"/>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7708" y="0"/>
            <a:ext cx="12267415" cy="6900421"/>
          </a:xfrm>
          <a:prstGeom prst="rect">
            <a:avLst/>
          </a:prstGeom>
          <a:effectLst>
            <a:innerShdw blurRad="114300">
              <a:prstClr val="black"/>
            </a:innerShdw>
          </a:effectLst>
        </p:spPr>
      </p:pic>
      <p:sp>
        <p:nvSpPr>
          <p:cNvPr id="11" name="Titre 1">
            <a:extLst>
              <a:ext uri="{FF2B5EF4-FFF2-40B4-BE49-F238E27FC236}">
                <a16:creationId xmlns:a16="http://schemas.microsoft.com/office/drawing/2014/main" id="{DC1DFEFE-A832-4622-AB20-AC2AD239E599}"/>
              </a:ext>
            </a:extLst>
          </p:cNvPr>
          <p:cNvSpPr txBox="1">
            <a:spLocks/>
          </p:cNvSpPr>
          <p:nvPr/>
        </p:nvSpPr>
        <p:spPr>
          <a:xfrm>
            <a:off x="633543" y="146124"/>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api</a:t>
            </a:r>
          </a:p>
        </p:txBody>
      </p:sp>
      <p:pic>
        <p:nvPicPr>
          <p:cNvPr id="34" name="Image 33">
            <a:extLst>
              <a:ext uri="{FF2B5EF4-FFF2-40B4-BE49-F238E27FC236}">
                <a16:creationId xmlns:a16="http://schemas.microsoft.com/office/drawing/2014/main" id="{AA37006A-CE7E-4CDF-ACB0-A90132696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9550" y="3195638"/>
            <a:ext cx="6816174" cy="3232774"/>
          </a:xfrm>
          <a:prstGeom prst="rect">
            <a:avLst/>
          </a:prstGeom>
        </p:spPr>
      </p:pic>
      <p:pic>
        <p:nvPicPr>
          <p:cNvPr id="7" name="Image 6">
            <a:extLst>
              <a:ext uri="{FF2B5EF4-FFF2-40B4-BE49-F238E27FC236}">
                <a16:creationId xmlns:a16="http://schemas.microsoft.com/office/drawing/2014/main" id="{E8777E8E-E45D-4809-881E-DF5CF2E10C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7515" y="1817237"/>
            <a:ext cx="3495675" cy="571500"/>
          </a:xfrm>
          <a:prstGeom prst="rect">
            <a:avLst/>
          </a:prstGeom>
        </p:spPr>
      </p:pic>
      <p:cxnSp>
        <p:nvCxnSpPr>
          <p:cNvPr id="26" name="Connecteur droit avec flèche 25">
            <a:extLst>
              <a:ext uri="{FF2B5EF4-FFF2-40B4-BE49-F238E27FC236}">
                <a16:creationId xmlns:a16="http://schemas.microsoft.com/office/drawing/2014/main" id="{0029AC6D-7802-4C5E-B2C0-94021DCE0F7F}"/>
              </a:ext>
            </a:extLst>
          </p:cNvPr>
          <p:cNvCxnSpPr>
            <a:cxnSpLocks/>
          </p:cNvCxnSpPr>
          <p:nvPr/>
        </p:nvCxnSpPr>
        <p:spPr>
          <a:xfrm>
            <a:off x="5720551" y="2223924"/>
            <a:ext cx="154979" cy="11647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3D35E612-9A90-43AD-AE0E-E0D213DD8AD6}"/>
              </a:ext>
            </a:extLst>
          </p:cNvPr>
          <p:cNvCxnSpPr>
            <a:cxnSpLocks/>
            <a:stCxn id="39" idx="6"/>
            <a:endCxn id="76" idx="1"/>
          </p:cNvCxnSpPr>
          <p:nvPr/>
        </p:nvCxnSpPr>
        <p:spPr>
          <a:xfrm flipV="1">
            <a:off x="2860174" y="1913033"/>
            <a:ext cx="886326" cy="3960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961606B6-098C-4E96-A3D3-22AB027671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954" y="2223924"/>
            <a:ext cx="2685231" cy="2713959"/>
          </a:xfrm>
          <a:prstGeom prst="rect">
            <a:avLst/>
          </a:prstGeom>
        </p:spPr>
      </p:pic>
      <p:sp>
        <p:nvSpPr>
          <p:cNvPr id="39" name="Ellipse 38">
            <a:extLst>
              <a:ext uri="{FF2B5EF4-FFF2-40B4-BE49-F238E27FC236}">
                <a16:creationId xmlns:a16="http://schemas.microsoft.com/office/drawing/2014/main" id="{D7FD5444-9C3D-48B4-A279-E90876098CD8}"/>
              </a:ext>
            </a:extLst>
          </p:cNvPr>
          <p:cNvSpPr/>
          <p:nvPr/>
        </p:nvSpPr>
        <p:spPr>
          <a:xfrm flipV="1">
            <a:off x="455095" y="2002633"/>
            <a:ext cx="2405079" cy="6129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4" name="Image 43">
            <a:extLst>
              <a:ext uri="{FF2B5EF4-FFF2-40B4-BE49-F238E27FC236}">
                <a16:creationId xmlns:a16="http://schemas.microsoft.com/office/drawing/2014/main" id="{BE7BA367-58B5-4A9A-9C0B-9E6AA78EA8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9855" y="1703720"/>
            <a:ext cx="4270195" cy="838199"/>
          </a:xfrm>
          <a:prstGeom prst="rect">
            <a:avLst/>
          </a:prstGeom>
        </p:spPr>
      </p:pic>
      <p:cxnSp>
        <p:nvCxnSpPr>
          <p:cNvPr id="53" name="Connecteur droit avec flèche 52">
            <a:extLst>
              <a:ext uri="{FF2B5EF4-FFF2-40B4-BE49-F238E27FC236}">
                <a16:creationId xmlns:a16="http://schemas.microsoft.com/office/drawing/2014/main" id="{64CDF9C9-EB9C-4676-933E-FEF6BB46611A}"/>
              </a:ext>
            </a:extLst>
          </p:cNvPr>
          <p:cNvCxnSpPr>
            <a:cxnSpLocks/>
            <a:stCxn id="54" idx="6"/>
          </p:cNvCxnSpPr>
          <p:nvPr/>
        </p:nvCxnSpPr>
        <p:spPr>
          <a:xfrm flipV="1">
            <a:off x="6905625" y="2415890"/>
            <a:ext cx="1176403" cy="1665573"/>
          </a:xfrm>
          <a:prstGeom prst="straightConnector1">
            <a:avLst/>
          </a:prstGeom>
          <a:ln w="19050">
            <a:solidFill>
              <a:srgbClr val="00B050"/>
            </a:solidFill>
            <a:tailEnd type="triangle"/>
          </a:ln>
        </p:spPr>
        <p:style>
          <a:lnRef idx="1">
            <a:schemeClr val="accent4"/>
          </a:lnRef>
          <a:fillRef idx="0">
            <a:schemeClr val="accent4"/>
          </a:fillRef>
          <a:effectRef idx="0">
            <a:schemeClr val="accent4"/>
          </a:effectRef>
          <a:fontRef idx="minor">
            <a:schemeClr val="tx1"/>
          </a:fontRef>
        </p:style>
      </p:cxnSp>
      <p:sp>
        <p:nvSpPr>
          <p:cNvPr id="54" name="Ellipse 53">
            <a:extLst>
              <a:ext uri="{FF2B5EF4-FFF2-40B4-BE49-F238E27FC236}">
                <a16:creationId xmlns:a16="http://schemas.microsoft.com/office/drawing/2014/main" id="{DC315B27-7CED-4585-AA18-1C17FB9F2C0D}"/>
              </a:ext>
            </a:extLst>
          </p:cNvPr>
          <p:cNvSpPr/>
          <p:nvPr/>
        </p:nvSpPr>
        <p:spPr>
          <a:xfrm>
            <a:off x="4535478" y="3905251"/>
            <a:ext cx="2370147" cy="352424"/>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75">
            <a:extLst>
              <a:ext uri="{FF2B5EF4-FFF2-40B4-BE49-F238E27FC236}">
                <a16:creationId xmlns:a16="http://schemas.microsoft.com/office/drawing/2014/main" id="{1B9A0262-2C7E-4225-ACE7-306294EC4A46}"/>
              </a:ext>
            </a:extLst>
          </p:cNvPr>
          <p:cNvSpPr/>
          <p:nvPr/>
        </p:nvSpPr>
        <p:spPr>
          <a:xfrm>
            <a:off x="3746500" y="1823433"/>
            <a:ext cx="2266950" cy="179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avec flèche 80">
            <a:extLst>
              <a:ext uri="{FF2B5EF4-FFF2-40B4-BE49-F238E27FC236}">
                <a16:creationId xmlns:a16="http://schemas.microsoft.com/office/drawing/2014/main" id="{8503DCBC-B825-44AB-AB2C-77727937AE3A}"/>
              </a:ext>
            </a:extLst>
          </p:cNvPr>
          <p:cNvCxnSpPr>
            <a:cxnSpLocks/>
          </p:cNvCxnSpPr>
          <p:nvPr/>
        </p:nvCxnSpPr>
        <p:spPr>
          <a:xfrm>
            <a:off x="5143500" y="4241657"/>
            <a:ext cx="295767" cy="386904"/>
          </a:xfrm>
          <a:prstGeom prst="straightConnector1">
            <a:avLst/>
          </a:prstGeom>
          <a:ln w="19050">
            <a:solidFill>
              <a:srgbClr val="00B050"/>
            </a:solidFill>
            <a:tailEnd type="triangle"/>
          </a:ln>
        </p:spPr>
        <p:style>
          <a:lnRef idx="1">
            <a:schemeClr val="accent4"/>
          </a:lnRef>
          <a:fillRef idx="0">
            <a:schemeClr val="accent4"/>
          </a:fillRef>
          <a:effectRef idx="0">
            <a:schemeClr val="accent4"/>
          </a:effectRef>
          <a:fontRef idx="minor">
            <a:schemeClr val="tx1"/>
          </a:fontRef>
        </p:style>
      </p:cxnSp>
      <p:cxnSp>
        <p:nvCxnSpPr>
          <p:cNvPr id="95" name="Connecteur : en angle 94">
            <a:extLst>
              <a:ext uri="{FF2B5EF4-FFF2-40B4-BE49-F238E27FC236}">
                <a16:creationId xmlns:a16="http://schemas.microsoft.com/office/drawing/2014/main" id="{608D2843-20FC-4E00-801B-2930F1FAB46F}"/>
              </a:ext>
            </a:extLst>
          </p:cNvPr>
          <p:cNvCxnSpPr/>
          <p:nvPr/>
        </p:nvCxnSpPr>
        <p:spPr>
          <a:xfrm rot="16200000" flipV="1">
            <a:off x="2135679" y="4002579"/>
            <a:ext cx="4053492" cy="266700"/>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782CBD2F-30EA-4D30-9F78-2D5F560A5B66}"/>
              </a:ext>
            </a:extLst>
          </p:cNvPr>
          <p:cNvSpPr>
            <a:spLocks noGrp="1"/>
          </p:cNvSpPr>
          <p:nvPr>
            <p:ph type="sldNum" sz="quarter" idx="12"/>
          </p:nvPr>
        </p:nvSpPr>
        <p:spPr/>
        <p:txBody>
          <a:bodyPr/>
          <a:lstStyle/>
          <a:p>
            <a:fld id="{30952983-7F6D-4F6B-BA4C-F90EBFEE3C97}" type="slidenum">
              <a:rPr lang="fr-FR" sz="1400" smtClean="0">
                <a:solidFill>
                  <a:schemeClr val="bg1"/>
                </a:solidFill>
              </a:rPr>
              <a:t>37</a:t>
            </a:fld>
            <a:endParaRPr lang="fr-FR" dirty="0">
              <a:solidFill>
                <a:schemeClr val="bg1"/>
              </a:solidFill>
            </a:endParaRPr>
          </a:p>
        </p:txBody>
      </p:sp>
    </p:spTree>
    <p:extLst>
      <p:ext uri="{BB962C8B-B14F-4D97-AF65-F5344CB8AC3E}">
        <p14:creationId xmlns:p14="http://schemas.microsoft.com/office/powerpoint/2010/main" val="1828810809"/>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11" name="Titre 1">
            <a:extLst>
              <a:ext uri="{FF2B5EF4-FFF2-40B4-BE49-F238E27FC236}">
                <a16:creationId xmlns:a16="http://schemas.microsoft.com/office/drawing/2014/main" id="{DC1DFEFE-A832-4622-AB20-AC2AD239E599}"/>
              </a:ext>
            </a:extLst>
          </p:cNvPr>
          <p:cNvSpPr txBox="1">
            <a:spLocks/>
          </p:cNvSpPr>
          <p:nvPr/>
        </p:nvSpPr>
        <p:spPr>
          <a:xfrm>
            <a:off x="854013" y="122602"/>
            <a:ext cx="10483974" cy="1202790"/>
          </a:xfrm>
          <a:prstGeom prst="rect">
            <a:avLst/>
          </a:prstGeom>
          <a:effectLst>
            <a:outerShdw blurRad="50800" dist="38100" dir="2700000" algn="tl" rotWithShape="0">
              <a:prstClr val="black"/>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solidFill>
                  <a:schemeClr val="bg1"/>
                </a:solidFill>
                <a:latin typeface="VALORANT" pitchFamily="2" charset="0"/>
              </a:rPr>
              <a:t>Ecouteur d’</a:t>
            </a:r>
            <a:r>
              <a:rPr lang="fr-FR" dirty="0" err="1">
                <a:solidFill>
                  <a:schemeClr val="bg1"/>
                </a:solidFill>
                <a:latin typeface="VALORANT" pitchFamily="2" charset="0"/>
              </a:rPr>
              <a:t>evenement</a:t>
            </a:r>
            <a:r>
              <a:rPr lang="fr-FR" dirty="0">
                <a:solidFill>
                  <a:schemeClr val="bg1"/>
                </a:solidFill>
                <a:latin typeface="VALORANT" pitchFamily="2" charset="0"/>
              </a:rPr>
              <a:t> « </a:t>
            </a:r>
            <a:r>
              <a:rPr lang="fr-FR" dirty="0" err="1">
                <a:solidFill>
                  <a:schemeClr val="bg1"/>
                </a:solidFill>
                <a:latin typeface="VALORANT" pitchFamily="2" charset="0"/>
              </a:rPr>
              <a:t>js</a:t>
            </a:r>
            <a:r>
              <a:rPr lang="fr-FR" dirty="0">
                <a:solidFill>
                  <a:schemeClr val="bg1"/>
                </a:solidFill>
                <a:latin typeface="VALORANT" pitchFamily="2" charset="0"/>
              </a:rPr>
              <a:t> »</a:t>
            </a:r>
          </a:p>
        </p:txBody>
      </p:sp>
      <p:pic>
        <p:nvPicPr>
          <p:cNvPr id="7" name="Image 6">
            <a:extLst>
              <a:ext uri="{FF2B5EF4-FFF2-40B4-BE49-F238E27FC236}">
                <a16:creationId xmlns:a16="http://schemas.microsoft.com/office/drawing/2014/main" id="{FF94AF92-6733-4057-8B9A-17D30956EC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8093" y="4606741"/>
            <a:ext cx="4212937" cy="1852612"/>
          </a:xfrm>
          <a:prstGeom prst="rect">
            <a:avLst/>
          </a:prstGeom>
        </p:spPr>
      </p:pic>
      <p:pic>
        <p:nvPicPr>
          <p:cNvPr id="4" name="Image 3">
            <a:extLst>
              <a:ext uri="{FF2B5EF4-FFF2-40B4-BE49-F238E27FC236}">
                <a16:creationId xmlns:a16="http://schemas.microsoft.com/office/drawing/2014/main" id="{12BB64D1-B67E-429E-9CF2-AC764FC038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0675" y="1331544"/>
            <a:ext cx="8867775" cy="2876550"/>
          </a:xfrm>
          <a:prstGeom prst="rect">
            <a:avLst/>
          </a:prstGeom>
        </p:spPr>
      </p:pic>
      <p:cxnSp>
        <p:nvCxnSpPr>
          <p:cNvPr id="9" name="Connecteur droit avec flèche 8">
            <a:extLst>
              <a:ext uri="{FF2B5EF4-FFF2-40B4-BE49-F238E27FC236}">
                <a16:creationId xmlns:a16="http://schemas.microsoft.com/office/drawing/2014/main" id="{286025E8-7AF1-4038-A73B-976C36BD772D}"/>
              </a:ext>
            </a:extLst>
          </p:cNvPr>
          <p:cNvCxnSpPr>
            <a:cxnSpLocks/>
          </p:cNvCxnSpPr>
          <p:nvPr/>
        </p:nvCxnSpPr>
        <p:spPr>
          <a:xfrm>
            <a:off x="2724346" y="3761295"/>
            <a:ext cx="1706252" cy="21116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Espace réservé du numéro de diapositive 5">
            <a:extLst>
              <a:ext uri="{FF2B5EF4-FFF2-40B4-BE49-F238E27FC236}">
                <a16:creationId xmlns:a16="http://schemas.microsoft.com/office/drawing/2014/main" id="{B265F207-7E74-44DB-AC7C-921AB8FD1F64}"/>
              </a:ext>
            </a:extLst>
          </p:cNvPr>
          <p:cNvSpPr>
            <a:spLocks noGrp="1"/>
          </p:cNvSpPr>
          <p:nvPr>
            <p:ph type="sldNum" sz="quarter" idx="12"/>
          </p:nvPr>
        </p:nvSpPr>
        <p:spPr/>
        <p:txBody>
          <a:bodyPr/>
          <a:lstStyle/>
          <a:p>
            <a:fld id="{30952983-7F6D-4F6B-BA4C-F90EBFEE3C97}" type="slidenum">
              <a:rPr lang="fr-FR" sz="1400" smtClean="0">
                <a:solidFill>
                  <a:schemeClr val="bg1"/>
                </a:solidFill>
              </a:rPr>
              <a:t>38</a:t>
            </a:fld>
            <a:endParaRPr lang="fr-FR" dirty="0">
              <a:solidFill>
                <a:schemeClr val="bg1"/>
              </a:solidFill>
            </a:endParaRPr>
          </a:p>
        </p:txBody>
      </p:sp>
    </p:spTree>
    <p:extLst>
      <p:ext uri="{BB962C8B-B14F-4D97-AF65-F5344CB8AC3E}">
        <p14:creationId xmlns:p14="http://schemas.microsoft.com/office/powerpoint/2010/main" val="397831013"/>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re 1"/>
          <p:cNvSpPr txBox="1">
            <a:spLocks/>
          </p:cNvSpPr>
          <p:nvPr/>
        </p:nvSpPr>
        <p:spPr bwMode="white">
          <a:xfrm>
            <a:off x="3031524" y="311676"/>
            <a:ext cx="6128952" cy="635824"/>
          </a:xfrm>
          <a:prstGeom prst="rect">
            <a:avLst/>
          </a:prstGeom>
          <a:effectLst>
            <a:outerShdw blurRad="50800" dist="38100" dir="2700000" algn="tl" rotWithShape="0">
              <a:schemeClr val="tx1"/>
            </a:outerShdw>
            <a:softEdge rad="838200"/>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3600" dirty="0">
                <a:solidFill>
                  <a:schemeClr val="bg1"/>
                </a:solidFill>
                <a:latin typeface="VALORANT" pitchFamily="2" charset="0"/>
              </a:rPr>
              <a:t>html</a:t>
            </a:r>
          </a:p>
        </p:txBody>
      </p:sp>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657" y="1087656"/>
            <a:ext cx="10479712" cy="5347468"/>
          </a:xfrm>
          <a:prstGeom prst="rect">
            <a:avLst/>
          </a:prstGeom>
        </p:spPr>
      </p:pic>
      <p:sp>
        <p:nvSpPr>
          <p:cNvPr id="4" name="Espace réservé du numéro de diapositive 3">
            <a:extLst>
              <a:ext uri="{FF2B5EF4-FFF2-40B4-BE49-F238E27FC236}">
                <a16:creationId xmlns:a16="http://schemas.microsoft.com/office/drawing/2014/main" id="{BC063F3B-32F7-4385-AB93-A9A08C326110}"/>
              </a:ext>
            </a:extLst>
          </p:cNvPr>
          <p:cNvSpPr>
            <a:spLocks noGrp="1"/>
          </p:cNvSpPr>
          <p:nvPr>
            <p:ph type="sldNum" sz="quarter" idx="12"/>
          </p:nvPr>
        </p:nvSpPr>
        <p:spPr>
          <a:xfrm>
            <a:off x="9160476" y="6363761"/>
            <a:ext cx="2743200" cy="365126"/>
          </a:xfrm>
        </p:spPr>
        <p:txBody>
          <a:bodyPr/>
          <a:lstStyle/>
          <a:p>
            <a:fld id="{30952983-7F6D-4F6B-BA4C-F90EBFEE3C97}" type="slidenum">
              <a:rPr lang="fr-FR" sz="1400" smtClean="0">
                <a:solidFill>
                  <a:schemeClr val="bg1"/>
                </a:solidFill>
              </a:rPr>
              <a:t>39</a:t>
            </a:fld>
            <a:endParaRPr lang="fr-FR" dirty="0">
              <a:solidFill>
                <a:schemeClr val="bg1"/>
              </a:solidFill>
            </a:endParaRPr>
          </a:p>
        </p:txBody>
      </p:sp>
    </p:spTree>
    <p:extLst>
      <p:ext uri="{BB962C8B-B14F-4D97-AF65-F5344CB8AC3E}">
        <p14:creationId xmlns:p14="http://schemas.microsoft.com/office/powerpoint/2010/main" val="87093995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Titre 1"/>
          <p:cNvSpPr>
            <a:spLocks noGrp="1"/>
          </p:cNvSpPr>
          <p:nvPr>
            <p:ph type="ctrTitle"/>
          </p:nvPr>
        </p:nvSpPr>
        <p:spPr bwMode="white">
          <a:xfrm>
            <a:off x="3113902" y="2784388"/>
            <a:ext cx="6128952" cy="931520"/>
          </a:xfrm>
          <a:effectLst>
            <a:outerShdw blurRad="50800" dist="38100" dir="2700000" algn="tl" rotWithShape="0">
              <a:schemeClr val="tx1"/>
            </a:outerShdw>
            <a:softEdge rad="838200"/>
          </a:effectLst>
        </p:spPr>
        <p:txBody>
          <a:bodyPr anchor="b">
            <a:normAutofit fontScale="90000"/>
          </a:bodyPr>
          <a:lstStyle/>
          <a:p>
            <a:br>
              <a:rPr lang="fr-FR" sz="5400" dirty="0">
                <a:solidFill>
                  <a:schemeClr val="bg1"/>
                </a:solidFill>
                <a:latin typeface="VALORANT" pitchFamily="2" charset="0"/>
              </a:rPr>
            </a:br>
            <a:endParaRPr lang="fr-FR" sz="5400" dirty="0">
              <a:solidFill>
                <a:schemeClr val="bg1"/>
              </a:solidFill>
              <a:latin typeface="VALORANT" pitchFamily="2" charset="0"/>
            </a:endParaRPr>
          </a:p>
        </p:txBody>
      </p:sp>
      <p:sp>
        <p:nvSpPr>
          <p:cNvPr id="3" name="ZoneTexte 2"/>
          <p:cNvSpPr txBox="1"/>
          <p:nvPr/>
        </p:nvSpPr>
        <p:spPr>
          <a:xfrm>
            <a:off x="1377778" y="1566952"/>
            <a:ext cx="9601200" cy="3724096"/>
          </a:xfrm>
          <a:prstGeom prst="rect">
            <a:avLst/>
          </a:prstGeom>
          <a:noFill/>
        </p:spPr>
        <p:txBody>
          <a:bodyPr wrap="square" rtlCol="0">
            <a:spAutoFit/>
          </a:bodyPr>
          <a:lstStyle/>
          <a:p>
            <a:pPr algn="ctr"/>
            <a:r>
              <a:rPr lang="fr-FR" sz="2000" dirty="0">
                <a:solidFill>
                  <a:schemeClr val="bg1"/>
                </a:solidFill>
                <a:latin typeface="Poppins" panose="00000500000000000000" pitchFamily="2" charset="0"/>
                <a:cs typeface="Poppins" panose="00000500000000000000" pitchFamily="2" charset="0"/>
              </a:rPr>
              <a:t>Magic the Gathering est un jeu de carte dont la complexité est aussi l’intérêt principal. La stratégie fait le jeu et comme le nombre de cartes et de combinaisons possibles est immense, chacun a sa façon de jouer.</a:t>
            </a:r>
          </a:p>
          <a:p>
            <a:pPr algn="ctr"/>
            <a:endParaRPr lang="fr-FR" sz="2000" dirty="0">
              <a:solidFill>
                <a:schemeClr val="bg1"/>
              </a:solidFill>
              <a:latin typeface="Poppins" panose="00000500000000000000" pitchFamily="2" charset="0"/>
              <a:cs typeface="Poppins" panose="00000500000000000000" pitchFamily="2" charset="0"/>
            </a:endParaRPr>
          </a:p>
          <a:p>
            <a:pPr algn="ctr"/>
            <a:endParaRPr lang="fr-FR" sz="2000" dirty="0">
              <a:solidFill>
                <a:schemeClr val="bg1"/>
              </a:solidFill>
              <a:latin typeface="Poppins" panose="00000500000000000000" pitchFamily="2" charset="0"/>
              <a:cs typeface="Poppins" panose="00000500000000000000" pitchFamily="2" charset="0"/>
            </a:endParaRPr>
          </a:p>
          <a:p>
            <a:pPr algn="ctr"/>
            <a:r>
              <a:rPr lang="fr-FR" sz="2000" dirty="0">
                <a:solidFill>
                  <a:schemeClr val="bg1"/>
                </a:solidFill>
                <a:latin typeface="Poppins" panose="00000500000000000000" pitchFamily="2" charset="0"/>
                <a:cs typeface="Poppins" panose="00000500000000000000" pitchFamily="2" charset="0"/>
              </a:rPr>
              <a:t>Mélange entre poker et échec, Magic est un combat entre deux joueurs qui usent de créatures, de sorts et d’enchantements.</a:t>
            </a:r>
          </a:p>
          <a:p>
            <a:pPr algn="ctr"/>
            <a:endParaRPr lang="fr-FR" sz="2000" dirty="0">
              <a:solidFill>
                <a:schemeClr val="bg1"/>
              </a:solidFill>
              <a:latin typeface="Poppins" panose="00000500000000000000" pitchFamily="2" charset="0"/>
              <a:cs typeface="Poppins" panose="00000500000000000000" pitchFamily="2" charset="0"/>
            </a:endParaRPr>
          </a:p>
          <a:p>
            <a:pPr algn="ctr"/>
            <a:r>
              <a:rPr lang="fr-FR" sz="2000" dirty="0">
                <a:solidFill>
                  <a:schemeClr val="bg1"/>
                </a:solidFill>
                <a:latin typeface="Poppins" panose="00000500000000000000" pitchFamily="2" charset="0"/>
                <a:cs typeface="Poppins" panose="00000500000000000000" pitchFamily="2" charset="0"/>
              </a:rPr>
              <a:t>Chaque joueur dispose de 20 points de vie, le but étant de réduire le total de points de vie de son adversaire à 0.</a:t>
            </a:r>
          </a:p>
          <a:p>
            <a:pPr algn="ctr"/>
            <a:endParaRPr lang="fr-FR" sz="1600" dirty="0">
              <a:solidFill>
                <a:schemeClr val="bg1"/>
              </a:solidFill>
              <a:latin typeface="Poppins" panose="00000500000000000000" pitchFamily="2" charset="0"/>
              <a:cs typeface="Poppins" panose="00000500000000000000" pitchFamily="2" charset="0"/>
            </a:endParaRPr>
          </a:p>
          <a:p>
            <a:pPr algn="ctr"/>
            <a:endParaRPr lang="fr-FR" sz="1600" dirty="0">
              <a:solidFill>
                <a:schemeClr val="bg1"/>
              </a:solidFill>
              <a:latin typeface="Poppins" panose="00000500000000000000" pitchFamily="2" charset="0"/>
              <a:cs typeface="Poppins" panose="00000500000000000000" pitchFamily="2" charset="0"/>
            </a:endParaRPr>
          </a:p>
        </p:txBody>
      </p:sp>
      <p:sp>
        <p:nvSpPr>
          <p:cNvPr id="7" name="Espace réservé du numéro de diapositive 6">
            <a:extLst>
              <a:ext uri="{FF2B5EF4-FFF2-40B4-BE49-F238E27FC236}">
                <a16:creationId xmlns:a16="http://schemas.microsoft.com/office/drawing/2014/main" id="{D42B80ED-F2DA-4188-B959-10D6B83B3E71}"/>
              </a:ext>
            </a:extLst>
          </p:cNvPr>
          <p:cNvSpPr>
            <a:spLocks noGrp="1"/>
          </p:cNvSpPr>
          <p:nvPr>
            <p:ph type="sldNum" sz="quarter" idx="12"/>
          </p:nvPr>
        </p:nvSpPr>
        <p:spPr/>
        <p:txBody>
          <a:bodyPr/>
          <a:lstStyle/>
          <a:p>
            <a:fld id="{30952983-7F6D-4F6B-BA4C-F90EBFEE3C97}" type="slidenum">
              <a:rPr lang="fr-FR" sz="1400" smtClean="0">
                <a:solidFill>
                  <a:schemeClr val="bg1"/>
                </a:solidFill>
              </a:rPr>
              <a:t>4</a:t>
            </a:fld>
            <a:endParaRPr lang="fr-FR" sz="1600" dirty="0">
              <a:solidFill>
                <a:schemeClr val="bg1"/>
              </a:solidFill>
            </a:endParaRPr>
          </a:p>
        </p:txBody>
      </p:sp>
    </p:spTree>
    <p:extLst>
      <p:ext uri="{BB962C8B-B14F-4D97-AF65-F5344CB8AC3E}">
        <p14:creationId xmlns:p14="http://schemas.microsoft.com/office/powerpoint/2010/main" val="3863212583"/>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re 1"/>
          <p:cNvSpPr txBox="1">
            <a:spLocks/>
          </p:cNvSpPr>
          <p:nvPr/>
        </p:nvSpPr>
        <p:spPr bwMode="white">
          <a:xfrm>
            <a:off x="0" y="2963240"/>
            <a:ext cx="12192000" cy="931520"/>
          </a:xfrm>
          <a:prstGeom prst="rect">
            <a:avLst/>
          </a:prstGeom>
          <a:effectLst>
            <a:outerShdw blurRad="50800" dist="38100" dir="2700000" algn="tl" rotWithShape="0">
              <a:schemeClr val="tx1"/>
            </a:outerShdw>
            <a:softEdge rad="838200"/>
          </a:effectLst>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dirty="0">
                <a:solidFill>
                  <a:schemeClr val="bg1"/>
                </a:solidFill>
                <a:latin typeface="VALORANT" pitchFamily="2" charset="0"/>
              </a:rPr>
              <a:t>Merci pour votre attention !</a:t>
            </a:r>
          </a:p>
        </p:txBody>
      </p:sp>
    </p:spTree>
    <p:extLst>
      <p:ext uri="{BB962C8B-B14F-4D97-AF65-F5344CB8AC3E}">
        <p14:creationId xmlns:p14="http://schemas.microsoft.com/office/powerpoint/2010/main" val="3559442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ZoneTexte 3"/>
          <p:cNvSpPr txBox="1"/>
          <p:nvPr/>
        </p:nvSpPr>
        <p:spPr>
          <a:xfrm>
            <a:off x="838200" y="1783021"/>
            <a:ext cx="6514322" cy="461665"/>
          </a:xfrm>
          <a:prstGeom prst="rect">
            <a:avLst/>
          </a:prstGeom>
          <a:noFill/>
        </p:spPr>
        <p:txBody>
          <a:bodyPr wrap="square" rtlCol="0">
            <a:spAutoFit/>
          </a:bodyPr>
          <a:lstStyle/>
          <a:p>
            <a:r>
              <a:rPr lang="fr-FR" sz="2400" u="sng" dirty="0">
                <a:solidFill>
                  <a:schemeClr val="bg1"/>
                </a:solidFill>
                <a:latin typeface="Poppins" panose="00000500000000000000" pitchFamily="2" charset="0"/>
                <a:cs typeface="Poppins" panose="00000500000000000000" pitchFamily="2" charset="0"/>
              </a:rPr>
              <a:t>POINTS FORTS : </a:t>
            </a:r>
          </a:p>
        </p:txBody>
      </p:sp>
      <p:sp>
        <p:nvSpPr>
          <p:cNvPr id="5" name="ZoneTexte 4"/>
          <p:cNvSpPr txBox="1"/>
          <p:nvPr/>
        </p:nvSpPr>
        <p:spPr>
          <a:xfrm>
            <a:off x="838199" y="2244686"/>
            <a:ext cx="10744200" cy="1576585"/>
          </a:xfrm>
          <a:prstGeom prst="rect">
            <a:avLst/>
          </a:prstGeom>
          <a:noFill/>
        </p:spPr>
        <p:txBody>
          <a:bodyPr wrap="square" rtlCol="0">
            <a:spAutoFit/>
          </a:bodyPr>
          <a:lstStyle/>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Site en Français/Anglais car la communauté Magic est internationale.</a:t>
            </a:r>
          </a:p>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Outil utile et pratique pour tous les joueurs de Magic et partager leurs créations de decks.</a:t>
            </a:r>
          </a:p>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Se tenir informer de la méta-</a:t>
            </a:r>
            <a:r>
              <a:rPr lang="fr-FR" sz="1600" dirty="0" err="1">
                <a:solidFill>
                  <a:schemeClr val="bg1"/>
                </a:solidFill>
                <a:latin typeface="Poppins" panose="00000500000000000000" pitchFamily="2" charset="0"/>
                <a:cs typeface="Poppins" panose="00000500000000000000" pitchFamily="2" charset="0"/>
              </a:rPr>
              <a:t>game</a:t>
            </a:r>
            <a:r>
              <a:rPr lang="fr-FR" sz="1600" dirty="0">
                <a:solidFill>
                  <a:schemeClr val="bg1"/>
                </a:solidFill>
                <a:latin typeface="Poppins" panose="00000500000000000000" pitchFamily="2" charset="0"/>
                <a:cs typeface="Poppins" panose="00000500000000000000" pitchFamily="2" charset="0"/>
              </a:rPr>
              <a:t>.</a:t>
            </a:r>
          </a:p>
          <a:p>
            <a:pPr marL="285750" indent="-285750">
              <a:lnSpc>
                <a:spcPct val="150000"/>
              </a:lnSpc>
              <a:buFont typeface="Segoe UI Symbol" panose="020B0502040204020203" pitchFamily="34" charset="0"/>
              <a:buChar char="⭢"/>
            </a:pPr>
            <a:endParaRPr lang="fr-FR" dirty="0">
              <a:solidFill>
                <a:schemeClr val="bg1"/>
              </a:solidFill>
              <a:latin typeface="Poppins" panose="00000500000000000000" pitchFamily="2" charset="0"/>
              <a:cs typeface="Poppins" panose="00000500000000000000" pitchFamily="2" charset="0"/>
            </a:endParaRPr>
          </a:p>
        </p:txBody>
      </p:sp>
      <p:sp>
        <p:nvSpPr>
          <p:cNvPr id="6" name="Rectangle 5"/>
          <p:cNvSpPr/>
          <p:nvPr/>
        </p:nvSpPr>
        <p:spPr>
          <a:xfrm>
            <a:off x="838200" y="3629681"/>
            <a:ext cx="2571538" cy="461665"/>
          </a:xfrm>
          <a:prstGeom prst="rect">
            <a:avLst/>
          </a:prstGeom>
        </p:spPr>
        <p:txBody>
          <a:bodyPr wrap="none">
            <a:spAutoFit/>
          </a:bodyPr>
          <a:lstStyle/>
          <a:p>
            <a:r>
              <a:rPr lang="fr-FR" sz="2400" b="0" i="0" u="sng" strike="noStrike" dirty="0">
                <a:solidFill>
                  <a:schemeClr val="bg1"/>
                </a:solidFill>
                <a:effectLst/>
                <a:latin typeface="Poppins" panose="00000500000000000000" pitchFamily="2" charset="0"/>
                <a:cs typeface="Poppins" panose="00000500000000000000" pitchFamily="2" charset="0"/>
              </a:rPr>
              <a:t>POINTS FAIBLES :</a:t>
            </a:r>
            <a:endParaRPr lang="fr-FR" sz="2400" u="sng" dirty="0">
              <a:solidFill>
                <a:schemeClr val="bg1"/>
              </a:solidFill>
              <a:latin typeface="Poppins" panose="00000500000000000000" pitchFamily="2" charset="0"/>
              <a:cs typeface="Poppins" panose="00000500000000000000" pitchFamily="2" charset="0"/>
            </a:endParaRPr>
          </a:p>
        </p:txBody>
      </p:sp>
      <p:sp>
        <p:nvSpPr>
          <p:cNvPr id="7" name="ZoneTexte 6"/>
          <p:cNvSpPr txBox="1"/>
          <p:nvPr/>
        </p:nvSpPr>
        <p:spPr>
          <a:xfrm>
            <a:off x="838199" y="4091346"/>
            <a:ext cx="9957619" cy="1165447"/>
          </a:xfrm>
          <a:prstGeom prst="rect">
            <a:avLst/>
          </a:prstGeom>
          <a:noFill/>
        </p:spPr>
        <p:txBody>
          <a:bodyPr wrap="square" rtlCol="0">
            <a:spAutoFit/>
          </a:bodyPr>
          <a:lstStyle/>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Sites similaires déjà existants, nécessité d’un bon référencement.</a:t>
            </a:r>
          </a:p>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Difficulté pour se démarquer.</a:t>
            </a:r>
          </a:p>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Nouveau site web avec moins de contenu.</a:t>
            </a:r>
          </a:p>
        </p:txBody>
      </p:sp>
      <p:sp>
        <p:nvSpPr>
          <p:cNvPr id="10" name="Titre 1">
            <a:extLst>
              <a:ext uri="{FF2B5EF4-FFF2-40B4-BE49-F238E27FC236}">
                <a16:creationId xmlns:a16="http://schemas.microsoft.com/office/drawing/2014/main" id="{5FDEC39F-546B-4FF9-9896-83134B054A1E}"/>
              </a:ext>
            </a:extLst>
          </p:cNvPr>
          <p:cNvSpPr txBox="1">
            <a:spLocks/>
          </p:cNvSpPr>
          <p:nvPr/>
        </p:nvSpPr>
        <p:spPr bwMode="white">
          <a:xfrm>
            <a:off x="3031524" y="582692"/>
            <a:ext cx="6128952" cy="738664"/>
          </a:xfrm>
          <a:prstGeom prst="rect">
            <a:avLst/>
          </a:prstGeom>
          <a:effectLst>
            <a:outerShdw blurRad="50800" dist="38100" dir="2700000" algn="tl" rotWithShape="0">
              <a:schemeClr val="tx1"/>
            </a:outerShdw>
            <a:softEdge rad="838200"/>
          </a:effectLst>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chemeClr val="bg1"/>
                </a:solidFill>
                <a:latin typeface="VALORANT" pitchFamily="2" charset="0"/>
              </a:rPr>
              <a:t>Cahier des charges</a:t>
            </a:r>
          </a:p>
        </p:txBody>
      </p:sp>
      <p:sp>
        <p:nvSpPr>
          <p:cNvPr id="9" name="Espace réservé du numéro de diapositive 8">
            <a:extLst>
              <a:ext uri="{FF2B5EF4-FFF2-40B4-BE49-F238E27FC236}">
                <a16:creationId xmlns:a16="http://schemas.microsoft.com/office/drawing/2014/main" id="{BE6C1916-DB48-491D-85F7-E84D50C5E604}"/>
              </a:ext>
            </a:extLst>
          </p:cNvPr>
          <p:cNvSpPr>
            <a:spLocks noGrp="1"/>
          </p:cNvSpPr>
          <p:nvPr>
            <p:ph type="sldNum" sz="quarter" idx="12"/>
          </p:nvPr>
        </p:nvSpPr>
        <p:spPr/>
        <p:txBody>
          <a:bodyPr/>
          <a:lstStyle/>
          <a:p>
            <a:fld id="{30952983-7F6D-4F6B-BA4C-F90EBFEE3C97}" type="slidenum">
              <a:rPr lang="fr-FR" sz="1400" smtClean="0">
                <a:solidFill>
                  <a:schemeClr val="bg1"/>
                </a:solidFill>
              </a:rPr>
              <a:t>5</a:t>
            </a:fld>
            <a:endParaRPr lang="fr-FR" sz="1600" dirty="0">
              <a:solidFill>
                <a:schemeClr val="bg1"/>
              </a:solidFill>
            </a:endParaRPr>
          </a:p>
        </p:txBody>
      </p:sp>
    </p:spTree>
    <p:extLst>
      <p:ext uri="{BB962C8B-B14F-4D97-AF65-F5344CB8AC3E}">
        <p14:creationId xmlns:p14="http://schemas.microsoft.com/office/powerpoint/2010/main" val="1764574167"/>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ZoneTexte 3"/>
          <p:cNvSpPr txBox="1"/>
          <p:nvPr/>
        </p:nvSpPr>
        <p:spPr>
          <a:xfrm>
            <a:off x="838200" y="1783021"/>
            <a:ext cx="6514322" cy="461665"/>
          </a:xfrm>
          <a:prstGeom prst="rect">
            <a:avLst/>
          </a:prstGeom>
          <a:noFill/>
        </p:spPr>
        <p:txBody>
          <a:bodyPr wrap="square" rtlCol="0">
            <a:spAutoFit/>
          </a:bodyPr>
          <a:lstStyle/>
          <a:p>
            <a:r>
              <a:rPr lang="fr-FR" sz="2400" u="sng" dirty="0">
                <a:solidFill>
                  <a:schemeClr val="bg1"/>
                </a:solidFill>
                <a:latin typeface="Poppins" panose="00000500000000000000" pitchFamily="2" charset="0"/>
                <a:cs typeface="Poppins" panose="00000500000000000000" pitchFamily="2" charset="0"/>
              </a:rPr>
              <a:t>CHARTE GRAPHIQUE : </a:t>
            </a:r>
          </a:p>
        </p:txBody>
      </p:sp>
      <p:sp>
        <p:nvSpPr>
          <p:cNvPr id="5" name="ZoneTexte 4"/>
          <p:cNvSpPr txBox="1"/>
          <p:nvPr/>
        </p:nvSpPr>
        <p:spPr>
          <a:xfrm>
            <a:off x="838200" y="2244686"/>
            <a:ext cx="10744200" cy="1207254"/>
          </a:xfrm>
          <a:prstGeom prst="rect">
            <a:avLst/>
          </a:prstGeom>
          <a:noFill/>
        </p:spPr>
        <p:txBody>
          <a:bodyPr wrap="square" rtlCol="0">
            <a:spAutoFit/>
          </a:bodyPr>
          <a:lstStyle/>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Interface graphique moderne et interactive améliorant l’expérience utilisateur.</a:t>
            </a:r>
          </a:p>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Mise en avant des artworks : Magic se démarque avant tout par la qualité visuelle de ses cartes.</a:t>
            </a:r>
          </a:p>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Couleurs de l’application autour de tons pastels pour rappeler le côté dessin de Magic.</a:t>
            </a:r>
          </a:p>
        </p:txBody>
      </p:sp>
      <p:sp>
        <p:nvSpPr>
          <p:cNvPr id="6" name="Rectangle 5"/>
          <p:cNvSpPr/>
          <p:nvPr/>
        </p:nvSpPr>
        <p:spPr>
          <a:xfrm>
            <a:off x="838200" y="3629681"/>
            <a:ext cx="1223412" cy="461665"/>
          </a:xfrm>
          <a:prstGeom prst="rect">
            <a:avLst/>
          </a:prstGeom>
        </p:spPr>
        <p:txBody>
          <a:bodyPr wrap="none">
            <a:spAutoFit/>
          </a:bodyPr>
          <a:lstStyle/>
          <a:p>
            <a:r>
              <a:rPr lang="fr-FR" sz="2400" b="0" i="0" u="sng" strike="noStrike" dirty="0">
                <a:solidFill>
                  <a:schemeClr val="bg1"/>
                </a:solidFill>
                <a:effectLst/>
                <a:latin typeface="Poppins" panose="00000500000000000000" pitchFamily="2" charset="0"/>
                <a:cs typeface="Poppins" panose="00000500000000000000" pitchFamily="2" charset="0"/>
              </a:rPr>
              <a:t>CIBLES:</a:t>
            </a:r>
            <a:endParaRPr lang="fr-FR" sz="2400" u="sng" dirty="0">
              <a:solidFill>
                <a:schemeClr val="bg1"/>
              </a:solidFill>
              <a:latin typeface="Poppins" panose="00000500000000000000" pitchFamily="2" charset="0"/>
              <a:cs typeface="Poppins" panose="00000500000000000000" pitchFamily="2" charset="0"/>
            </a:endParaRPr>
          </a:p>
        </p:txBody>
      </p:sp>
      <p:sp>
        <p:nvSpPr>
          <p:cNvPr id="7" name="ZoneTexte 6"/>
          <p:cNvSpPr txBox="1"/>
          <p:nvPr/>
        </p:nvSpPr>
        <p:spPr>
          <a:xfrm>
            <a:off x="838199" y="4091346"/>
            <a:ext cx="9957619" cy="1534779"/>
          </a:xfrm>
          <a:prstGeom prst="rect">
            <a:avLst/>
          </a:prstGeom>
          <a:noFill/>
        </p:spPr>
        <p:txBody>
          <a:bodyPr wrap="square" rtlCol="0">
            <a:spAutoFit/>
          </a:bodyPr>
          <a:lstStyle/>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Joueurs de Magic de tout types d’âge, du format numérique et physique.</a:t>
            </a:r>
          </a:p>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Nouveaux joueurs pouvant s’inspirer du partage des decks de joueurs plus expérimentés.</a:t>
            </a:r>
          </a:p>
          <a:p>
            <a:pPr marL="285750" indent="-285750">
              <a:lnSpc>
                <a:spcPct val="150000"/>
              </a:lnSpc>
              <a:buFont typeface="Segoe UI Symbol" panose="020B0502040204020203" pitchFamily="34" charset="0"/>
              <a:buChar char="⭢"/>
            </a:pPr>
            <a:r>
              <a:rPr lang="fr-FR" sz="1600" dirty="0">
                <a:solidFill>
                  <a:schemeClr val="bg1"/>
                </a:solidFill>
                <a:latin typeface="Poppins" panose="00000500000000000000" pitchFamily="2" charset="0"/>
                <a:cs typeface="Poppins" panose="00000500000000000000" pitchFamily="2" charset="0"/>
              </a:rPr>
              <a:t>Utilisateurs désirant une application plus adaptée pour la conception de leurs créations.</a:t>
            </a:r>
          </a:p>
          <a:p>
            <a:pPr marL="285750" indent="-285750">
              <a:lnSpc>
                <a:spcPct val="150000"/>
              </a:lnSpc>
              <a:buFont typeface="Segoe UI Symbol" panose="020B0502040204020203" pitchFamily="34" charset="0"/>
              <a:buChar char="⭢"/>
            </a:pPr>
            <a:endParaRPr lang="fr-FR" sz="1600" dirty="0">
              <a:solidFill>
                <a:schemeClr val="bg1"/>
              </a:solidFill>
              <a:latin typeface="Poppins" panose="00000500000000000000" pitchFamily="2" charset="0"/>
              <a:cs typeface="Poppins" panose="00000500000000000000" pitchFamily="2" charset="0"/>
            </a:endParaRPr>
          </a:p>
        </p:txBody>
      </p:sp>
      <p:sp>
        <p:nvSpPr>
          <p:cNvPr id="10" name="Titre 1">
            <a:extLst>
              <a:ext uri="{FF2B5EF4-FFF2-40B4-BE49-F238E27FC236}">
                <a16:creationId xmlns:a16="http://schemas.microsoft.com/office/drawing/2014/main" id="{5FDEC39F-546B-4FF9-9896-83134B054A1E}"/>
              </a:ext>
            </a:extLst>
          </p:cNvPr>
          <p:cNvSpPr txBox="1">
            <a:spLocks/>
          </p:cNvSpPr>
          <p:nvPr/>
        </p:nvSpPr>
        <p:spPr bwMode="white">
          <a:xfrm>
            <a:off x="3031524" y="582692"/>
            <a:ext cx="6128952" cy="738664"/>
          </a:xfrm>
          <a:prstGeom prst="rect">
            <a:avLst/>
          </a:prstGeom>
          <a:effectLst>
            <a:outerShdw blurRad="50800" dist="38100" dir="2700000" algn="tl" rotWithShape="0">
              <a:schemeClr val="tx1"/>
            </a:outerShdw>
            <a:softEdge rad="838200"/>
          </a:effectLst>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chemeClr val="bg1"/>
                </a:solidFill>
                <a:latin typeface="VALORANT" pitchFamily="2" charset="0"/>
              </a:rPr>
              <a:t>Cahier des charges</a:t>
            </a:r>
          </a:p>
        </p:txBody>
      </p:sp>
      <p:sp>
        <p:nvSpPr>
          <p:cNvPr id="9" name="Espace réservé du numéro de diapositive 8">
            <a:extLst>
              <a:ext uri="{FF2B5EF4-FFF2-40B4-BE49-F238E27FC236}">
                <a16:creationId xmlns:a16="http://schemas.microsoft.com/office/drawing/2014/main" id="{96850642-5692-4FC4-B161-98FB22D95257}"/>
              </a:ext>
            </a:extLst>
          </p:cNvPr>
          <p:cNvSpPr>
            <a:spLocks noGrp="1"/>
          </p:cNvSpPr>
          <p:nvPr>
            <p:ph type="sldNum" sz="quarter" idx="12"/>
          </p:nvPr>
        </p:nvSpPr>
        <p:spPr/>
        <p:txBody>
          <a:bodyPr/>
          <a:lstStyle/>
          <a:p>
            <a:fld id="{30952983-7F6D-4F6B-BA4C-F90EBFEE3C97}" type="slidenum">
              <a:rPr lang="fr-FR" sz="1400" smtClean="0">
                <a:solidFill>
                  <a:schemeClr val="bg1"/>
                </a:solidFill>
              </a:rPr>
              <a:t>6</a:t>
            </a:fld>
            <a:endParaRPr lang="fr-FR" dirty="0">
              <a:solidFill>
                <a:schemeClr val="bg1"/>
              </a:solidFill>
            </a:endParaRPr>
          </a:p>
        </p:txBody>
      </p:sp>
    </p:spTree>
    <p:extLst>
      <p:ext uri="{BB962C8B-B14F-4D97-AF65-F5344CB8AC3E}">
        <p14:creationId xmlns:p14="http://schemas.microsoft.com/office/powerpoint/2010/main" val="2721242696"/>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114300">
              <a:prstClr val="black"/>
            </a:innerShdw>
          </a:effectLst>
        </p:spPr>
      </p:pic>
      <p:sp>
        <p:nvSpPr>
          <p:cNvPr id="2" name="Titre 1"/>
          <p:cNvSpPr>
            <a:spLocks noGrp="1"/>
          </p:cNvSpPr>
          <p:nvPr>
            <p:ph type="ctrTitle"/>
          </p:nvPr>
        </p:nvSpPr>
        <p:spPr bwMode="white">
          <a:xfrm>
            <a:off x="0" y="2784388"/>
            <a:ext cx="12192000" cy="931520"/>
          </a:xfrm>
          <a:effectLst>
            <a:outerShdw blurRad="50800" dist="38100" dir="2700000" algn="tl" rotWithShape="0">
              <a:schemeClr val="tx1"/>
            </a:outerShdw>
            <a:softEdge rad="838200"/>
          </a:effectLst>
        </p:spPr>
        <p:txBody>
          <a:bodyPr anchor="t">
            <a:normAutofit/>
          </a:bodyPr>
          <a:lstStyle/>
          <a:p>
            <a:r>
              <a:rPr lang="fr-FR" sz="5400" dirty="0">
                <a:solidFill>
                  <a:schemeClr val="bg1"/>
                </a:solidFill>
                <a:latin typeface="VALORANT" pitchFamily="2" charset="0"/>
              </a:rPr>
              <a:t>Analyse fonctionnelle</a:t>
            </a:r>
          </a:p>
        </p:txBody>
      </p:sp>
      <p:sp>
        <p:nvSpPr>
          <p:cNvPr id="6" name="Espace réservé du numéro de diapositive 5">
            <a:extLst>
              <a:ext uri="{FF2B5EF4-FFF2-40B4-BE49-F238E27FC236}">
                <a16:creationId xmlns:a16="http://schemas.microsoft.com/office/drawing/2014/main" id="{5A7A8B29-8C4F-4328-8612-0450FAA66D3F}"/>
              </a:ext>
            </a:extLst>
          </p:cNvPr>
          <p:cNvSpPr>
            <a:spLocks noGrp="1"/>
          </p:cNvSpPr>
          <p:nvPr>
            <p:ph type="sldNum" sz="quarter" idx="12"/>
          </p:nvPr>
        </p:nvSpPr>
        <p:spPr/>
        <p:txBody>
          <a:bodyPr/>
          <a:lstStyle/>
          <a:p>
            <a:fld id="{30952983-7F6D-4F6B-BA4C-F90EBFEE3C97}" type="slidenum">
              <a:rPr lang="fr-FR" sz="1400" smtClean="0">
                <a:solidFill>
                  <a:schemeClr val="bg1"/>
                </a:solidFill>
              </a:rPr>
              <a:t>7</a:t>
            </a:fld>
            <a:endParaRPr lang="fr-FR" dirty="0">
              <a:solidFill>
                <a:schemeClr val="bg1"/>
              </a:solidFill>
            </a:endParaRPr>
          </a:p>
        </p:txBody>
      </p:sp>
    </p:spTree>
    <p:extLst>
      <p:ext uri="{BB962C8B-B14F-4D97-AF65-F5344CB8AC3E}">
        <p14:creationId xmlns:p14="http://schemas.microsoft.com/office/powerpoint/2010/main" val="34416726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re 1">
            <a:extLst>
              <a:ext uri="{FF2B5EF4-FFF2-40B4-BE49-F238E27FC236}">
                <a16:creationId xmlns:a16="http://schemas.microsoft.com/office/drawing/2014/main" id="{4946F004-2A58-42EF-A877-2C1B3BF23122}"/>
              </a:ext>
            </a:extLst>
          </p:cNvPr>
          <p:cNvSpPr txBox="1">
            <a:spLocks/>
          </p:cNvSpPr>
          <p:nvPr/>
        </p:nvSpPr>
        <p:spPr bwMode="white">
          <a:xfrm>
            <a:off x="3634121" y="674918"/>
            <a:ext cx="5141579" cy="738664"/>
          </a:xfrm>
          <a:prstGeom prst="rect">
            <a:avLst/>
          </a:prstGeom>
          <a:effectLst>
            <a:outerShdw blurRad="50800" dist="38100" dir="2700000" algn="tl" rotWithShape="0">
              <a:schemeClr val="tx1"/>
            </a:outerShdw>
            <a:softEdge rad="838200"/>
          </a:effectLst>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u="sng" dirty="0">
                <a:solidFill>
                  <a:schemeClr val="bg1"/>
                </a:solidFill>
                <a:latin typeface="VALORANT" pitchFamily="2" charset="0"/>
              </a:rPr>
              <a:t>Outils utilises</a:t>
            </a:r>
          </a:p>
        </p:txBody>
      </p:sp>
      <p:sp>
        <p:nvSpPr>
          <p:cNvPr id="4" name="Espace réservé du numéro de diapositive 3">
            <a:extLst>
              <a:ext uri="{FF2B5EF4-FFF2-40B4-BE49-F238E27FC236}">
                <a16:creationId xmlns:a16="http://schemas.microsoft.com/office/drawing/2014/main" id="{4084FB05-530C-4379-9301-8FE938A5F21A}"/>
              </a:ext>
            </a:extLst>
          </p:cNvPr>
          <p:cNvSpPr>
            <a:spLocks noGrp="1"/>
          </p:cNvSpPr>
          <p:nvPr>
            <p:ph type="sldNum" sz="quarter" idx="12"/>
          </p:nvPr>
        </p:nvSpPr>
        <p:spPr/>
        <p:txBody>
          <a:bodyPr/>
          <a:lstStyle/>
          <a:p>
            <a:fld id="{30952983-7F6D-4F6B-BA4C-F90EBFEE3C97}" type="slidenum">
              <a:rPr lang="fr-FR" sz="1400" smtClean="0">
                <a:solidFill>
                  <a:schemeClr val="bg1"/>
                </a:solidFill>
              </a:rPr>
              <a:t>8</a:t>
            </a:fld>
            <a:endParaRPr lang="fr-FR" dirty="0">
              <a:solidFill>
                <a:schemeClr val="bg1"/>
              </a:solidFill>
            </a:endParaRPr>
          </a:p>
        </p:txBody>
      </p:sp>
      <p:pic>
        <p:nvPicPr>
          <p:cNvPr id="3" name="Image 2">
            <a:extLst>
              <a:ext uri="{FF2B5EF4-FFF2-40B4-BE49-F238E27FC236}">
                <a16:creationId xmlns:a16="http://schemas.microsoft.com/office/drawing/2014/main" id="{ECF69C60-DA77-4C94-970F-39900397FC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896" y="1978686"/>
            <a:ext cx="1031082" cy="1450314"/>
          </a:xfrm>
          <a:prstGeom prst="rect">
            <a:avLst/>
          </a:prstGeom>
        </p:spPr>
      </p:pic>
      <p:pic>
        <p:nvPicPr>
          <p:cNvPr id="7" name="Image 6">
            <a:extLst>
              <a:ext uri="{FF2B5EF4-FFF2-40B4-BE49-F238E27FC236}">
                <a16:creationId xmlns:a16="http://schemas.microsoft.com/office/drawing/2014/main" id="{97E128A7-66BE-4F9C-9F43-3B7A19F46A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13019" y="1965601"/>
            <a:ext cx="1031083" cy="1454310"/>
          </a:xfrm>
          <a:prstGeom prst="rect">
            <a:avLst/>
          </a:prstGeom>
        </p:spPr>
      </p:pic>
      <p:pic>
        <p:nvPicPr>
          <p:cNvPr id="12" name="Image 11">
            <a:extLst>
              <a:ext uri="{FF2B5EF4-FFF2-40B4-BE49-F238E27FC236}">
                <a16:creationId xmlns:a16="http://schemas.microsoft.com/office/drawing/2014/main" id="{6973948E-5BC6-4E49-836A-B1509CB6D3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6000" y="1066800"/>
            <a:ext cx="2329305" cy="3276755"/>
          </a:xfrm>
          <a:prstGeom prst="rect">
            <a:avLst/>
          </a:prstGeom>
        </p:spPr>
      </p:pic>
      <p:pic>
        <p:nvPicPr>
          <p:cNvPr id="22" name="Image 21">
            <a:extLst>
              <a:ext uri="{FF2B5EF4-FFF2-40B4-BE49-F238E27FC236}">
                <a16:creationId xmlns:a16="http://schemas.microsoft.com/office/drawing/2014/main" id="{744B732A-625B-4009-B369-38B0CCE1E0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1304" y="1890348"/>
            <a:ext cx="1905000" cy="1905000"/>
          </a:xfrm>
          <a:prstGeom prst="rect">
            <a:avLst/>
          </a:prstGeom>
        </p:spPr>
      </p:pic>
      <p:pic>
        <p:nvPicPr>
          <p:cNvPr id="23" name="Image 22">
            <a:extLst>
              <a:ext uri="{FF2B5EF4-FFF2-40B4-BE49-F238E27FC236}">
                <a16:creationId xmlns:a16="http://schemas.microsoft.com/office/drawing/2014/main" id="{5E53AF79-2EF4-475D-98BB-A96C7566B2C7}"/>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975923" y="4692041"/>
            <a:ext cx="1011555" cy="1020445"/>
          </a:xfrm>
          <a:prstGeom prst="rect">
            <a:avLst/>
          </a:prstGeom>
          <a:noFill/>
          <a:ln>
            <a:noFill/>
          </a:ln>
        </p:spPr>
      </p:pic>
      <p:pic>
        <p:nvPicPr>
          <p:cNvPr id="24" name="Image 23">
            <a:extLst>
              <a:ext uri="{FF2B5EF4-FFF2-40B4-BE49-F238E27FC236}">
                <a16:creationId xmlns:a16="http://schemas.microsoft.com/office/drawing/2014/main" id="{257C086D-2B92-4248-AB9D-1992C5D28510}"/>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82896" y="4626877"/>
            <a:ext cx="2062480" cy="1082675"/>
          </a:xfrm>
          <a:prstGeom prst="rect">
            <a:avLst/>
          </a:prstGeom>
          <a:noFill/>
          <a:ln>
            <a:noFill/>
          </a:ln>
        </p:spPr>
      </p:pic>
      <p:pic>
        <p:nvPicPr>
          <p:cNvPr id="25" name="Image 24">
            <a:extLst>
              <a:ext uri="{FF2B5EF4-FFF2-40B4-BE49-F238E27FC236}">
                <a16:creationId xmlns:a16="http://schemas.microsoft.com/office/drawing/2014/main" id="{D6FB25E3-DE0E-42F6-A475-A87FB00279E7}"/>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84107" y="4626878"/>
            <a:ext cx="1163258" cy="1082675"/>
          </a:xfrm>
          <a:prstGeom prst="rect">
            <a:avLst/>
          </a:prstGeom>
          <a:noFill/>
          <a:ln>
            <a:noFill/>
          </a:ln>
        </p:spPr>
      </p:pic>
      <p:pic>
        <p:nvPicPr>
          <p:cNvPr id="26" name="Image 25">
            <a:extLst>
              <a:ext uri="{FF2B5EF4-FFF2-40B4-BE49-F238E27FC236}">
                <a16:creationId xmlns:a16="http://schemas.microsoft.com/office/drawing/2014/main" id="{3C38E722-3598-4BF9-B798-CDCE5DBE76DB}"/>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31823" y="4318000"/>
            <a:ext cx="1391553" cy="1391553"/>
          </a:xfrm>
          <a:prstGeom prst="rect">
            <a:avLst/>
          </a:prstGeom>
          <a:noFill/>
          <a:ln>
            <a:noFill/>
          </a:ln>
        </p:spPr>
      </p:pic>
      <p:sp>
        <p:nvSpPr>
          <p:cNvPr id="27" name="ZoneTexte 26">
            <a:extLst>
              <a:ext uri="{FF2B5EF4-FFF2-40B4-BE49-F238E27FC236}">
                <a16:creationId xmlns:a16="http://schemas.microsoft.com/office/drawing/2014/main" id="{115E04B4-6D7C-4DF4-AE30-24120582E1C8}"/>
              </a:ext>
            </a:extLst>
          </p:cNvPr>
          <p:cNvSpPr txBox="1"/>
          <p:nvPr/>
        </p:nvSpPr>
        <p:spPr>
          <a:xfrm>
            <a:off x="1912423" y="3429000"/>
            <a:ext cx="8911261" cy="369332"/>
          </a:xfrm>
          <a:prstGeom prst="rect">
            <a:avLst/>
          </a:prstGeom>
          <a:noFill/>
        </p:spPr>
        <p:txBody>
          <a:bodyPr wrap="square" rtlCol="0">
            <a:spAutoFit/>
          </a:bodyPr>
          <a:lstStyle/>
          <a:p>
            <a:r>
              <a:rPr lang="fr-FR" dirty="0">
                <a:solidFill>
                  <a:schemeClr val="bg1"/>
                </a:solidFill>
                <a:latin typeface="Poppins" panose="00000500000000000000" pitchFamily="2" charset="0"/>
                <a:cs typeface="Poppins" panose="00000500000000000000" pitchFamily="2" charset="0"/>
              </a:rPr>
              <a:t> HTML5                               CSS3                        JavaScript                            PHP</a:t>
            </a:r>
          </a:p>
        </p:txBody>
      </p:sp>
      <p:sp>
        <p:nvSpPr>
          <p:cNvPr id="28" name="ZoneTexte 27">
            <a:extLst>
              <a:ext uri="{FF2B5EF4-FFF2-40B4-BE49-F238E27FC236}">
                <a16:creationId xmlns:a16="http://schemas.microsoft.com/office/drawing/2014/main" id="{0DFE4B38-6DF2-40F2-A397-6FF354273CBC}"/>
              </a:ext>
            </a:extLst>
          </p:cNvPr>
          <p:cNvSpPr txBox="1"/>
          <p:nvPr/>
        </p:nvSpPr>
        <p:spPr>
          <a:xfrm>
            <a:off x="1975922" y="5791200"/>
            <a:ext cx="8911261" cy="369332"/>
          </a:xfrm>
          <a:prstGeom prst="rect">
            <a:avLst/>
          </a:prstGeom>
          <a:noFill/>
        </p:spPr>
        <p:txBody>
          <a:bodyPr wrap="square" rtlCol="0">
            <a:spAutoFit/>
          </a:bodyPr>
          <a:lstStyle/>
          <a:p>
            <a:r>
              <a:rPr lang="fr-FR" dirty="0">
                <a:solidFill>
                  <a:schemeClr val="bg1"/>
                </a:solidFill>
                <a:latin typeface="Poppins" panose="00000500000000000000" pitchFamily="2" charset="0"/>
                <a:cs typeface="Poppins" panose="00000500000000000000" pitchFamily="2" charset="0"/>
              </a:rPr>
              <a:t> XAMPP                   phpMyAdmin                     VS Code                        Balsamiq</a:t>
            </a:r>
          </a:p>
        </p:txBody>
      </p:sp>
    </p:spTree>
    <p:extLst>
      <p:ext uri="{BB962C8B-B14F-4D97-AF65-F5344CB8AC3E}">
        <p14:creationId xmlns:p14="http://schemas.microsoft.com/office/powerpoint/2010/main" val="2624405471"/>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re 1">
            <a:extLst>
              <a:ext uri="{FF2B5EF4-FFF2-40B4-BE49-F238E27FC236}">
                <a16:creationId xmlns:a16="http://schemas.microsoft.com/office/drawing/2014/main" id="{4946F004-2A58-42EF-A877-2C1B3BF23122}"/>
              </a:ext>
            </a:extLst>
          </p:cNvPr>
          <p:cNvSpPr txBox="1">
            <a:spLocks/>
          </p:cNvSpPr>
          <p:nvPr/>
        </p:nvSpPr>
        <p:spPr bwMode="white">
          <a:xfrm>
            <a:off x="3634121" y="674918"/>
            <a:ext cx="4923756" cy="738664"/>
          </a:xfrm>
          <a:prstGeom prst="rect">
            <a:avLst/>
          </a:prstGeom>
          <a:effectLst>
            <a:outerShdw blurRad="50800" dist="38100" dir="2700000" algn="tl" rotWithShape="0">
              <a:schemeClr val="tx1"/>
            </a:outerShdw>
            <a:softEdge rad="838200"/>
          </a:effectLst>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u="sng" dirty="0">
                <a:solidFill>
                  <a:schemeClr val="bg1"/>
                </a:solidFill>
                <a:latin typeface="VALORANT" pitchFamily="2" charset="0"/>
              </a:rPr>
              <a:t>arborescence</a:t>
            </a:r>
          </a:p>
        </p:txBody>
      </p:sp>
      <p:pic>
        <p:nvPicPr>
          <p:cNvPr id="13" name="Image 12">
            <a:extLst>
              <a:ext uri="{FF2B5EF4-FFF2-40B4-BE49-F238E27FC236}">
                <a16:creationId xmlns:a16="http://schemas.microsoft.com/office/drawing/2014/main" id="{EF903B9C-AB10-43E0-BBB8-BC4BA3F871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049185" y="-1225149"/>
            <a:ext cx="4093629" cy="10352023"/>
          </a:xfrm>
          <a:prstGeom prst="rect">
            <a:avLst/>
          </a:prstGeom>
        </p:spPr>
      </p:pic>
      <p:sp>
        <p:nvSpPr>
          <p:cNvPr id="15" name="Rectangle 14">
            <a:extLst>
              <a:ext uri="{FF2B5EF4-FFF2-40B4-BE49-F238E27FC236}">
                <a16:creationId xmlns:a16="http://schemas.microsoft.com/office/drawing/2014/main" id="{1F30E2CE-AEB3-48BD-9537-E58F27462990}"/>
              </a:ext>
            </a:extLst>
          </p:cNvPr>
          <p:cNvSpPr/>
          <p:nvPr/>
        </p:nvSpPr>
        <p:spPr>
          <a:xfrm>
            <a:off x="7378699" y="3315956"/>
            <a:ext cx="1289051" cy="622998"/>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4084FB05-530C-4379-9301-8FE938A5F21A}"/>
              </a:ext>
            </a:extLst>
          </p:cNvPr>
          <p:cNvSpPr>
            <a:spLocks noGrp="1"/>
          </p:cNvSpPr>
          <p:nvPr>
            <p:ph type="sldNum" sz="quarter" idx="12"/>
          </p:nvPr>
        </p:nvSpPr>
        <p:spPr/>
        <p:txBody>
          <a:bodyPr/>
          <a:lstStyle/>
          <a:p>
            <a:fld id="{30952983-7F6D-4F6B-BA4C-F90EBFEE3C97}" type="slidenum">
              <a:rPr lang="fr-FR" sz="1400" smtClean="0">
                <a:solidFill>
                  <a:schemeClr val="bg1"/>
                </a:solidFill>
              </a:rPr>
              <a:t>9</a:t>
            </a:fld>
            <a:endParaRPr lang="fr-FR" dirty="0">
              <a:solidFill>
                <a:schemeClr val="bg1"/>
              </a:solidFill>
            </a:endParaRPr>
          </a:p>
        </p:txBody>
      </p:sp>
    </p:spTree>
    <p:extLst>
      <p:ext uri="{BB962C8B-B14F-4D97-AF65-F5344CB8AC3E}">
        <p14:creationId xmlns:p14="http://schemas.microsoft.com/office/powerpoint/2010/main" val="2633773028"/>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6997</TotalTime>
  <Words>1111</Words>
  <Application>Microsoft Office PowerPoint</Application>
  <PresentationFormat>Grand écran</PresentationFormat>
  <Paragraphs>252</Paragraphs>
  <Slides>40</Slides>
  <Notes>39</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40</vt:i4>
      </vt:variant>
    </vt:vector>
  </HeadingPairs>
  <TitlesOfParts>
    <vt:vector size="52" baseType="lpstr">
      <vt:lpstr>Arial</vt:lpstr>
      <vt:lpstr>Arial</vt:lpstr>
      <vt:lpstr>Calibri</vt:lpstr>
      <vt:lpstr>Calibri Light</vt:lpstr>
      <vt:lpstr>Century Gothic</vt:lpstr>
      <vt:lpstr>inherit</vt:lpstr>
      <vt:lpstr>Poppins</vt:lpstr>
      <vt:lpstr>Segoe UI Symbol</vt:lpstr>
      <vt:lpstr>Symbol</vt:lpstr>
      <vt:lpstr>VALORANT</vt:lpstr>
      <vt:lpstr>Wingdings</vt:lpstr>
      <vt:lpstr>Thème Office</vt:lpstr>
      <vt:lpstr>MTG builder</vt:lpstr>
      <vt:lpstr>1. PRESENTATION</vt:lpstr>
      <vt:lpstr>presentation</vt:lpstr>
      <vt:lpstr> </vt:lpstr>
      <vt:lpstr>Présentation PowerPoint</vt:lpstr>
      <vt:lpstr>Présentation PowerPoint</vt:lpstr>
      <vt:lpstr>Analyse fonctionnelle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CONCEPTION</vt:lpstr>
      <vt:lpstr>Présentation PowerPoint</vt:lpstr>
      <vt:lpstr>Présentation PowerPoint</vt:lpstr>
      <vt:lpstr>Présentation PowerPoint</vt:lpstr>
      <vt:lpstr>Base de donnees</vt:lpstr>
      <vt:lpstr>Présentation PowerPoint</vt:lpstr>
      <vt:lpstr>Présentation PowerPoint</vt:lpstr>
      <vt:lpstr>Présentation PowerPoint</vt:lpstr>
      <vt:lpstr>Présentation PowerPoint</vt:lpstr>
      <vt:lpstr>INSERTION EN BDD</vt:lpstr>
      <vt:lpstr>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ADRAR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MTG_Project</dc:title>
  <dc:creator>admin</dc:creator>
  <cp:lastModifiedBy>Utilisateur Windows</cp:lastModifiedBy>
  <cp:revision>104</cp:revision>
  <dcterms:created xsi:type="dcterms:W3CDTF">2021-11-12T08:21:25Z</dcterms:created>
  <dcterms:modified xsi:type="dcterms:W3CDTF">2022-06-24T21:42:58Z</dcterms:modified>
</cp:coreProperties>
</file>